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85" r:id="rId9"/>
    <p:sldId id="286" r:id="rId10"/>
    <p:sldId id="287" r:id="rId11"/>
    <p:sldId id="288" r:id="rId12"/>
    <p:sldId id="261" r:id="rId13"/>
    <p:sldId id="382" r:id="rId14"/>
    <p:sldId id="262" r:id="rId15"/>
    <p:sldId id="263" r:id="rId16"/>
    <p:sldId id="355" r:id="rId17"/>
    <p:sldId id="264" r:id="rId18"/>
    <p:sldId id="265" r:id="rId19"/>
    <p:sldId id="266" r:id="rId20"/>
    <p:sldId id="357" r:id="rId21"/>
    <p:sldId id="293" r:id="rId22"/>
    <p:sldId id="292" r:id="rId23"/>
    <p:sldId id="294" r:id="rId24"/>
    <p:sldId id="267" r:id="rId25"/>
    <p:sldId id="295" r:id="rId26"/>
    <p:sldId id="296" r:id="rId27"/>
    <p:sldId id="297" r:id="rId28"/>
    <p:sldId id="268" r:id="rId29"/>
    <p:sldId id="282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359" r:id="rId41"/>
    <p:sldId id="279" r:id="rId42"/>
    <p:sldId id="381" r:id="rId43"/>
    <p:sldId id="280" r:id="rId44"/>
    <p:sldId id="281" r:id="rId45"/>
    <p:sldId id="289" r:id="rId46"/>
    <p:sldId id="29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image" Target="../media/image4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613EB-0483-B64C-B136-CF5439B4E1E3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0F73BB6A-CFC4-0A48-885B-86BB2A638FEA}">
      <dgm:prSet phldrT="[Text]" custT="1"/>
      <dgm:sp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9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1800" dirty="0"/>
            <a:t>Grow the Business</a:t>
          </a:r>
        </a:p>
      </dgm:t>
    </dgm:pt>
    <dgm:pt modelId="{A6DB569E-85DA-954B-920F-6A73E01A42BF}" type="parTrans" cxnId="{455EB3ED-60B8-4144-8872-B3CB88C54F49}">
      <dgm:prSet/>
      <dgm:spPr/>
      <dgm:t>
        <a:bodyPr/>
        <a:lstStyle/>
        <a:p>
          <a:endParaRPr lang="en-US" sz="1400"/>
        </a:p>
      </dgm:t>
    </dgm:pt>
    <dgm:pt modelId="{C5CD94E3-2B1E-984D-95BE-43D316FB3910}" type="sibTrans" cxnId="{455EB3ED-60B8-4144-8872-B3CB88C54F49}">
      <dgm:prSet/>
      <dgm:spPr/>
      <dgm:t>
        <a:bodyPr/>
        <a:lstStyle/>
        <a:p>
          <a:endParaRPr lang="en-US" sz="1400"/>
        </a:p>
      </dgm:t>
    </dgm:pt>
    <dgm:pt modelId="{05E37224-04FB-9943-A0E0-14456C73C685}">
      <dgm:prSet phldrT="[Text]" custT="1"/>
      <dgm:sp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9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1800" dirty="0"/>
            <a:t>Team Culture</a:t>
          </a:r>
        </a:p>
      </dgm:t>
    </dgm:pt>
    <dgm:pt modelId="{ADC333A5-66F4-9741-857C-FE3D8A846EF0}" type="parTrans" cxnId="{80A7E1C1-1A8F-F348-A70E-DC5F68748761}">
      <dgm:prSet/>
      <dgm:spPr/>
      <dgm:t>
        <a:bodyPr/>
        <a:lstStyle/>
        <a:p>
          <a:endParaRPr lang="en-US" sz="1400"/>
        </a:p>
      </dgm:t>
    </dgm:pt>
    <dgm:pt modelId="{3661EC60-497D-4A4D-8E2D-0DCB79C125C6}" type="sibTrans" cxnId="{80A7E1C1-1A8F-F348-A70E-DC5F68748761}">
      <dgm:prSet/>
      <dgm:spPr/>
      <dgm:t>
        <a:bodyPr/>
        <a:lstStyle/>
        <a:p>
          <a:endParaRPr lang="en-US" sz="1400"/>
        </a:p>
      </dgm:t>
    </dgm:pt>
    <dgm:pt modelId="{DB2EEB84-09F6-AC46-BE6A-456677EEE161}">
      <dgm:prSet custT="1"/>
      <dgm:sp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9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1800" dirty="0"/>
            <a:t>Customer Satisfaction</a:t>
          </a:r>
        </a:p>
      </dgm:t>
    </dgm:pt>
    <dgm:pt modelId="{E08F76A3-6334-EC41-B204-6C676DB3CA24}" type="parTrans" cxnId="{B5A3D2E7-F0C2-934D-A0DE-6A9B1C213C3C}">
      <dgm:prSet/>
      <dgm:spPr/>
      <dgm:t>
        <a:bodyPr/>
        <a:lstStyle/>
        <a:p>
          <a:endParaRPr lang="en-US" sz="1400"/>
        </a:p>
      </dgm:t>
    </dgm:pt>
    <dgm:pt modelId="{DEA82A3D-9FB4-AB4C-907F-29B212A2D68C}" type="sibTrans" cxnId="{B5A3D2E7-F0C2-934D-A0DE-6A9B1C213C3C}">
      <dgm:prSet/>
      <dgm:spPr/>
      <dgm:t>
        <a:bodyPr/>
        <a:lstStyle/>
        <a:p>
          <a:endParaRPr lang="en-US" sz="1400"/>
        </a:p>
      </dgm:t>
    </dgm:pt>
    <dgm:pt modelId="{4F2B91A0-0B01-BC4D-9AAD-BFBF32DAF53D}" type="pres">
      <dgm:prSet presAssocID="{037613EB-0483-B64C-B136-CF5439B4E1E3}" presName="linearFlow" presStyleCnt="0">
        <dgm:presLayoutVars>
          <dgm:dir/>
          <dgm:resizeHandles val="exact"/>
        </dgm:presLayoutVars>
      </dgm:prSet>
      <dgm:spPr/>
    </dgm:pt>
    <dgm:pt modelId="{E8600FA9-DFEC-DF4F-9B9E-5E1D78B52B35}" type="pres">
      <dgm:prSet presAssocID="{0F73BB6A-CFC4-0A48-885B-86BB2A638FEA}" presName="composite" presStyleCnt="0"/>
      <dgm:spPr/>
    </dgm:pt>
    <dgm:pt modelId="{C7D70180-32D2-D747-A0BA-842610320F92}" type="pres">
      <dgm:prSet presAssocID="{0F73BB6A-CFC4-0A48-885B-86BB2A638FEA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</dgm:spPr>
    </dgm:pt>
    <dgm:pt modelId="{2A37F15A-4493-694C-B453-1E7089445EDB}" type="pres">
      <dgm:prSet presAssocID="{0F73BB6A-CFC4-0A48-885B-86BB2A638FE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1C832-3B29-6546-8D19-9CFEC47DE0D9}" type="pres">
      <dgm:prSet presAssocID="{C5CD94E3-2B1E-984D-95BE-43D316FB3910}" presName="spacing" presStyleCnt="0"/>
      <dgm:spPr/>
    </dgm:pt>
    <dgm:pt modelId="{8A684810-ADAB-BA4A-8F3A-D0C4477CAE5A}" type="pres">
      <dgm:prSet presAssocID="{DB2EEB84-09F6-AC46-BE6A-456677EEE161}" presName="composite" presStyleCnt="0"/>
      <dgm:spPr/>
    </dgm:pt>
    <dgm:pt modelId="{1F79A415-765B-364C-9879-96107B2DE2E6}" type="pres">
      <dgm:prSet presAssocID="{DB2EEB84-09F6-AC46-BE6A-456677EEE161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188EA03-B47D-D042-924C-24DEE2CBEA78}" type="pres">
      <dgm:prSet presAssocID="{DB2EEB84-09F6-AC46-BE6A-456677EEE16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9EE54-6F99-E64D-B014-F18DCCE1C14C}" type="pres">
      <dgm:prSet presAssocID="{DEA82A3D-9FB4-AB4C-907F-29B212A2D68C}" presName="spacing" presStyleCnt="0"/>
      <dgm:spPr/>
    </dgm:pt>
    <dgm:pt modelId="{1CD50EB8-8298-4E44-8A88-7D926C3DE0F4}" type="pres">
      <dgm:prSet presAssocID="{05E37224-04FB-9943-A0E0-14456C73C685}" presName="composite" presStyleCnt="0"/>
      <dgm:spPr/>
    </dgm:pt>
    <dgm:pt modelId="{80CC1B85-D14B-2446-9BDA-EEF88BFDB784}" type="pres">
      <dgm:prSet presAssocID="{05E37224-04FB-9943-A0E0-14456C73C685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C439B7D4-BB5F-864F-8A99-5A3D865073BE}" type="pres">
      <dgm:prSet presAssocID="{05E37224-04FB-9943-A0E0-14456C73C6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A7E1C1-1A8F-F348-A70E-DC5F68748761}" srcId="{037613EB-0483-B64C-B136-CF5439B4E1E3}" destId="{05E37224-04FB-9943-A0E0-14456C73C685}" srcOrd="2" destOrd="0" parTransId="{ADC333A5-66F4-9741-857C-FE3D8A846EF0}" sibTransId="{3661EC60-497D-4A4D-8E2D-0DCB79C125C6}"/>
    <dgm:cxn modelId="{B5A3D2E7-F0C2-934D-A0DE-6A9B1C213C3C}" srcId="{037613EB-0483-B64C-B136-CF5439B4E1E3}" destId="{DB2EEB84-09F6-AC46-BE6A-456677EEE161}" srcOrd="1" destOrd="0" parTransId="{E08F76A3-6334-EC41-B204-6C676DB3CA24}" sibTransId="{DEA82A3D-9FB4-AB4C-907F-29B212A2D68C}"/>
    <dgm:cxn modelId="{0FCB7E88-E4E4-0C47-8DD2-CB89D500CCCE}" type="presOf" srcId="{0F73BB6A-CFC4-0A48-885B-86BB2A638FEA}" destId="{2A37F15A-4493-694C-B453-1E7089445EDB}" srcOrd="0" destOrd="0" presId="urn:microsoft.com/office/officeart/2005/8/layout/vList3"/>
    <dgm:cxn modelId="{07E1D508-9955-374C-BB46-C3E0688BA7B2}" type="presOf" srcId="{037613EB-0483-B64C-B136-CF5439B4E1E3}" destId="{4F2B91A0-0B01-BC4D-9AAD-BFBF32DAF53D}" srcOrd="0" destOrd="0" presId="urn:microsoft.com/office/officeart/2005/8/layout/vList3"/>
    <dgm:cxn modelId="{06310C95-21D0-9747-AEEF-5DBB679854AD}" type="presOf" srcId="{05E37224-04FB-9943-A0E0-14456C73C685}" destId="{C439B7D4-BB5F-864F-8A99-5A3D865073BE}" srcOrd="0" destOrd="0" presId="urn:microsoft.com/office/officeart/2005/8/layout/vList3"/>
    <dgm:cxn modelId="{CCEDC701-5B93-0647-BB05-BBF4E2BFB45E}" type="presOf" srcId="{DB2EEB84-09F6-AC46-BE6A-456677EEE161}" destId="{F188EA03-B47D-D042-924C-24DEE2CBEA78}" srcOrd="0" destOrd="0" presId="urn:microsoft.com/office/officeart/2005/8/layout/vList3"/>
    <dgm:cxn modelId="{455EB3ED-60B8-4144-8872-B3CB88C54F49}" srcId="{037613EB-0483-B64C-B136-CF5439B4E1E3}" destId="{0F73BB6A-CFC4-0A48-885B-86BB2A638FEA}" srcOrd="0" destOrd="0" parTransId="{A6DB569E-85DA-954B-920F-6A73E01A42BF}" sibTransId="{C5CD94E3-2B1E-984D-95BE-43D316FB3910}"/>
    <dgm:cxn modelId="{4EA38F92-09E2-0B41-9836-31F7A5BFA624}" type="presParOf" srcId="{4F2B91A0-0B01-BC4D-9AAD-BFBF32DAF53D}" destId="{E8600FA9-DFEC-DF4F-9B9E-5E1D78B52B35}" srcOrd="0" destOrd="0" presId="urn:microsoft.com/office/officeart/2005/8/layout/vList3"/>
    <dgm:cxn modelId="{AA5A2CC0-D090-3044-9BC7-A6179E02E812}" type="presParOf" srcId="{E8600FA9-DFEC-DF4F-9B9E-5E1D78B52B35}" destId="{C7D70180-32D2-D747-A0BA-842610320F92}" srcOrd="0" destOrd="0" presId="urn:microsoft.com/office/officeart/2005/8/layout/vList3"/>
    <dgm:cxn modelId="{C4198CF2-A769-204E-866C-E9374387DED1}" type="presParOf" srcId="{E8600FA9-DFEC-DF4F-9B9E-5E1D78B52B35}" destId="{2A37F15A-4493-694C-B453-1E7089445EDB}" srcOrd="1" destOrd="0" presId="urn:microsoft.com/office/officeart/2005/8/layout/vList3"/>
    <dgm:cxn modelId="{94BC79DE-2AF4-CE4D-9E42-84CB7B28924D}" type="presParOf" srcId="{4F2B91A0-0B01-BC4D-9AAD-BFBF32DAF53D}" destId="{A711C832-3B29-6546-8D19-9CFEC47DE0D9}" srcOrd="1" destOrd="0" presId="urn:microsoft.com/office/officeart/2005/8/layout/vList3"/>
    <dgm:cxn modelId="{1E399CF8-66AA-9243-99C3-3544668E1CAD}" type="presParOf" srcId="{4F2B91A0-0B01-BC4D-9AAD-BFBF32DAF53D}" destId="{8A684810-ADAB-BA4A-8F3A-D0C4477CAE5A}" srcOrd="2" destOrd="0" presId="urn:microsoft.com/office/officeart/2005/8/layout/vList3"/>
    <dgm:cxn modelId="{71552928-B467-2246-8B0B-C4E735D36166}" type="presParOf" srcId="{8A684810-ADAB-BA4A-8F3A-D0C4477CAE5A}" destId="{1F79A415-765B-364C-9879-96107B2DE2E6}" srcOrd="0" destOrd="0" presId="urn:microsoft.com/office/officeart/2005/8/layout/vList3"/>
    <dgm:cxn modelId="{C1BF23E3-E1E5-C245-980B-372791F0859F}" type="presParOf" srcId="{8A684810-ADAB-BA4A-8F3A-D0C4477CAE5A}" destId="{F188EA03-B47D-D042-924C-24DEE2CBEA78}" srcOrd="1" destOrd="0" presId="urn:microsoft.com/office/officeart/2005/8/layout/vList3"/>
    <dgm:cxn modelId="{A00418BB-24CD-AF42-9EE4-FF46467C7F9D}" type="presParOf" srcId="{4F2B91A0-0B01-BC4D-9AAD-BFBF32DAF53D}" destId="{9F09EE54-6F99-E64D-B014-F18DCCE1C14C}" srcOrd="3" destOrd="0" presId="urn:microsoft.com/office/officeart/2005/8/layout/vList3"/>
    <dgm:cxn modelId="{01A3747B-9322-974B-BA1D-D9746EC4A022}" type="presParOf" srcId="{4F2B91A0-0B01-BC4D-9AAD-BFBF32DAF53D}" destId="{1CD50EB8-8298-4E44-8A88-7D926C3DE0F4}" srcOrd="4" destOrd="0" presId="urn:microsoft.com/office/officeart/2005/8/layout/vList3"/>
    <dgm:cxn modelId="{B27D03EC-DEC1-B84D-9E20-A38E416098D2}" type="presParOf" srcId="{1CD50EB8-8298-4E44-8A88-7D926C3DE0F4}" destId="{80CC1B85-D14B-2446-9BDA-EEF88BFDB784}" srcOrd="0" destOrd="0" presId="urn:microsoft.com/office/officeart/2005/8/layout/vList3"/>
    <dgm:cxn modelId="{49A1D9AE-E82F-3A40-B9DA-9918FD8A935A}" type="presParOf" srcId="{1CD50EB8-8298-4E44-8A88-7D926C3DE0F4}" destId="{C439B7D4-BB5F-864F-8A99-5A3D865073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F15A-4493-694C-B453-1E7089445EDB}">
      <dsp:nvSpPr>
        <dsp:cNvPr id="0" name=""/>
        <dsp:cNvSpPr/>
      </dsp:nvSpPr>
      <dsp:spPr>
        <a:xfrm rot="10800000">
          <a:off x="864775" y="566"/>
          <a:ext cx="2562453" cy="877381"/>
        </a:xfrm>
        <a:prstGeom prst="homePlate">
          <a:avLst/>
        </a:prstGeom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9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9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Grow the Business</a:t>
          </a:r>
        </a:p>
      </dsp:txBody>
      <dsp:txXfrm rot="10800000">
        <a:off x="1084120" y="566"/>
        <a:ext cx="2343108" cy="877381"/>
      </dsp:txXfrm>
    </dsp:sp>
    <dsp:sp modelId="{C7D70180-32D2-D747-A0BA-842610320F92}">
      <dsp:nvSpPr>
        <dsp:cNvPr id="0" name=""/>
        <dsp:cNvSpPr/>
      </dsp:nvSpPr>
      <dsp:spPr>
        <a:xfrm>
          <a:off x="426084" y="566"/>
          <a:ext cx="877381" cy="87738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8EA03-B47D-D042-924C-24DEE2CBEA78}">
      <dsp:nvSpPr>
        <dsp:cNvPr id="0" name=""/>
        <dsp:cNvSpPr/>
      </dsp:nvSpPr>
      <dsp:spPr>
        <a:xfrm rot="10800000">
          <a:off x="864775" y="1139852"/>
          <a:ext cx="2562453" cy="877381"/>
        </a:xfrm>
        <a:prstGeom prst="homePlate">
          <a:avLst/>
        </a:prstGeom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9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9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Customer Satisfaction</a:t>
          </a:r>
        </a:p>
      </dsp:txBody>
      <dsp:txXfrm rot="10800000">
        <a:off x="1084120" y="1139852"/>
        <a:ext cx="2343108" cy="877381"/>
      </dsp:txXfrm>
    </dsp:sp>
    <dsp:sp modelId="{1F79A415-765B-364C-9879-96107B2DE2E6}">
      <dsp:nvSpPr>
        <dsp:cNvPr id="0" name=""/>
        <dsp:cNvSpPr/>
      </dsp:nvSpPr>
      <dsp:spPr>
        <a:xfrm>
          <a:off x="426084" y="1139852"/>
          <a:ext cx="877381" cy="8773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9B7D4-BB5F-864F-8A99-5A3D865073BE}">
      <dsp:nvSpPr>
        <dsp:cNvPr id="0" name=""/>
        <dsp:cNvSpPr/>
      </dsp:nvSpPr>
      <dsp:spPr>
        <a:xfrm rot="10800000">
          <a:off x="864775" y="2279139"/>
          <a:ext cx="2562453" cy="877381"/>
        </a:xfrm>
        <a:prstGeom prst="homePlate">
          <a:avLst/>
        </a:prstGeom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49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9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Team Culture</a:t>
          </a:r>
        </a:p>
      </dsp:txBody>
      <dsp:txXfrm rot="10800000">
        <a:off x="1084120" y="2279139"/>
        <a:ext cx="2343108" cy="877381"/>
      </dsp:txXfrm>
    </dsp:sp>
    <dsp:sp modelId="{80CC1B85-D14B-2446-9BDA-EEF88BFDB784}">
      <dsp:nvSpPr>
        <dsp:cNvPr id="0" name=""/>
        <dsp:cNvSpPr/>
      </dsp:nvSpPr>
      <dsp:spPr>
        <a:xfrm>
          <a:off x="426084" y="2279139"/>
          <a:ext cx="877381" cy="87738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ACAF9-1A64-4955-90E0-132BB9350989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2F50D-50D4-48C8-A6CE-61D7237463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4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895350"/>
            <a:ext cx="5441950" cy="3062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5158894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Page </a:t>
            </a:r>
            <a:fld id="{5E7EB6B2-96F2-4896-A17C-28BC79159B63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F55B05CC-D348-2745-98E8-BD0E39B4DD88}"/>
              </a:ext>
            </a:extLst>
          </p:cNvPr>
          <p:cNvSpPr txBox="1">
            <a:spLocks/>
          </p:cNvSpPr>
          <p:nvPr/>
        </p:nvSpPr>
        <p:spPr>
          <a:xfrm>
            <a:off x="662837" y="9428163"/>
            <a:ext cx="54553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Intrafocus Limited 2018.  Please do not copy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381671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3575" y="895350"/>
            <a:ext cx="5454650" cy="3068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5158894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Page </a:t>
            </a:r>
            <a:fld id="{5E7EB6B2-96F2-4896-A17C-28BC79159B63}" type="slidenum">
              <a:rPr lang="en-GB" smtClean="0"/>
              <a:t>20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20B934B6-87B2-2D4F-9239-1DBB152B3CC6}"/>
              </a:ext>
            </a:extLst>
          </p:cNvPr>
          <p:cNvSpPr txBox="1">
            <a:spLocks/>
          </p:cNvSpPr>
          <p:nvPr/>
        </p:nvSpPr>
        <p:spPr>
          <a:xfrm>
            <a:off x="679450" y="9428163"/>
            <a:ext cx="54553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Intrafocus Limited 2018.  Please do not copy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278428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895350"/>
            <a:ext cx="5438775" cy="3059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5158894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Page </a:t>
            </a:r>
            <a:fld id="{5E7EB6B2-96F2-4896-A17C-28BC79159B63}" type="slidenum">
              <a:rPr lang="en-GB" smtClean="0"/>
              <a:t>40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702F3C79-54A3-354D-A2F1-023E3C41D923}"/>
              </a:ext>
            </a:extLst>
          </p:cNvPr>
          <p:cNvSpPr txBox="1">
            <a:spLocks/>
          </p:cNvSpPr>
          <p:nvPr/>
        </p:nvSpPr>
        <p:spPr>
          <a:xfrm>
            <a:off x="679450" y="9428163"/>
            <a:ext cx="54553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Intrafocus Limited 2018.  Please do not copy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323577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895350"/>
            <a:ext cx="5441950" cy="306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Page </a:t>
            </a:r>
            <a:fld id="{5E7EB6B2-96F2-4896-A17C-28BC79159B63}" type="slidenum">
              <a:rPr lang="en-GB" smtClean="0"/>
              <a:t>42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448818B0-C886-9744-B6AB-E9257ECDB283}"/>
              </a:ext>
            </a:extLst>
          </p:cNvPr>
          <p:cNvSpPr txBox="1">
            <a:spLocks/>
          </p:cNvSpPr>
          <p:nvPr/>
        </p:nvSpPr>
        <p:spPr>
          <a:xfrm>
            <a:off x="679450" y="9428163"/>
            <a:ext cx="54553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Intrafocus Limited 2018.  Please do not copy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94159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EEFFD-04E5-1BA3-4E60-1299B82D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3E3322-B6FA-F5CC-8BB6-F4C3944C2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F5918-E5A4-5FD2-10B8-22379759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4B7665-32FD-CF5A-52FA-89ABC5EA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B0DF9-6BC4-DB3F-1072-507792DF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1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2E752-5A9C-A792-3CAF-DC166C85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8A3863-E78D-2131-B956-842D3F9C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0320F-274F-7AF3-ACCB-2B14802B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8014F-A987-40DE-9824-40B31397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21557-1A60-D124-6661-0A967D06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01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F22CAF-C5E4-EC3C-2373-6C68D7D3F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07D6A0-CB0F-D64E-577F-5DABC925B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7A2313-CC43-2847-81FF-3DAE1812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8841F9-0BE8-D4CB-4434-98C2475A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753AB3-2C53-82AF-269A-49D7DE8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CAAEC-0734-69C6-E658-573E4285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6A4F6D-619A-4AC5-0ABA-1CCA4697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4F288F-1151-22B4-1F46-C1A14E6B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65C674-45E6-DEEE-3F64-E56DDDD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DC2D91-57DF-AF99-21AA-2242EBE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D5CA9-AF9A-F595-D508-B1896CDC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4D85C0-C736-69D5-264F-2CFEE022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DBC751-DE1D-6A4C-76B7-1ED16DCB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65F7F-41AB-0383-44B4-811BAA2B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D978DA-B203-3632-28A1-0963AF67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23A01-75AC-DD2C-5A3D-F5899C36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1DC0F6-1698-203D-C601-BE74A7D08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AC873D-F504-4A0F-C837-B110F8FA9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A3BDC-1863-21C9-E2AF-126A5E64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0EC99E-B0DC-9E17-583A-8508A782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72F259-7C6E-1E17-0769-058CEC5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39BFC-D5A8-5D32-B71D-615956FA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3463BA-9EB5-9ED6-B350-D66BC25B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D62B52-2EE0-B605-F1D6-468A4D6A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302858-AD25-4810-EBD1-4E6971FFB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1D062F-91E7-14C0-E261-9230E36C9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CA1762-237F-9BF5-D241-59485DFC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86C1C1-F6AD-7F9F-C7E9-A91B3A6B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D8B56D-B2FA-C710-544C-8E02C142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B152C-22A7-2D58-7109-6057916F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187FA4-31A7-D6DA-0DD0-37E1620C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286FA1-88F0-4A80-258A-6A2F0AC4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FA17FD-26F9-E7A8-9706-97966054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3CCF95-A8D5-4A7D-7B25-CB05EA40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CEE049-E51F-74E4-7D89-78143B6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6985DA-94F0-C7FD-E7D0-AC72DB80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A79F-708E-55D2-128A-A9E57538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88AD9E-EF9D-9247-7FE9-E2817852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24A7C1-78C5-34B6-EB9B-2A9E592A3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0A4874-CD8B-203B-9FB9-166C9847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59533B-C3BD-6C52-9DFC-D85F0B31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10C42-CE50-F510-45C9-B5A4FA92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9325E4-DB61-3FBF-850D-EB8B5BEA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A289A5-5643-EFCD-6F02-605FDD7A2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049E6-95B9-6EBF-9D70-0661B720E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73658F-841E-3D79-3C19-258BC021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8C126A-A599-C335-D878-D180D653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3D7CA9-20B2-52CB-4704-7AC7422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2506D0-CC5E-8F7B-79D6-A18EC4E3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D59847-2FDB-B04E-8A38-5E63E527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CF9488-8A44-2994-1D60-E0BFB7149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A6C39-F090-438D-8837-43C4C4D1DB74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37C32C-6FD3-BF75-08EA-41D7B9820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8F411-A22C-99D4-A369-98863AE4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9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3pPr>
      <a:lvl4pPr marL="16002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4pPr>
      <a:lvl5pPr marL="20574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ss knights head to head">
            <a:extLst>
              <a:ext uri="{FF2B5EF4-FFF2-40B4-BE49-F238E27FC236}">
                <a16:creationId xmlns:a16="http://schemas.microsoft.com/office/drawing/2014/main" xmlns="" id="{44EEB5E5-CEC4-957C-CD2C-74FEBC4B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70304-193E-98B7-64F8-BCD4EC367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/>
              <a:t>Step Two: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FE9401-2C3D-C1DF-79E4-6737DBF41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1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630E3-AE43-93CD-A1BA-78C9085A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Align the Organization to Mission, Vision &amp; Strategy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9B13586F-C91F-1767-76D8-BBA3F3F9F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3" y="1675227"/>
            <a:ext cx="11698111" cy="49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1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E0558-0A13-1344-0657-CE015FE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Strategy Focus Drives High Performance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287350A4-2593-9970-8DDC-D58436FE5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/>
          <a:stretch/>
        </p:blipFill>
        <p:spPr>
          <a:xfrm>
            <a:off x="79900" y="1396588"/>
            <a:ext cx="12029242" cy="52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36133-6C16-616F-CE73-C46C4F02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 1: Conduct Scenario Planning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8383789-BEEF-2EF7-025B-DF233EE27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8" y="1466850"/>
            <a:ext cx="11210925" cy="51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1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A58148-D452-4F6F-A2FE-EED968DE1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803F9-0B3A-DB26-1DA0-59928E0C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Scenario Planning</a:t>
            </a:r>
            <a:br>
              <a:rPr lang="en-GB" sz="4800">
                <a:solidFill>
                  <a:schemeClr val="bg1"/>
                </a:solidFill>
              </a:rPr>
            </a:br>
            <a:endParaRPr lang="en-GB" sz="4800">
              <a:solidFill>
                <a:schemeClr val="bg1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xmlns="" id="{9A1FAC17-A987-7D90-4EB7-E5780521F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86132-262D-E50D-8FC2-BEEC28A0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Scenario planning is a powerful tool for anticipating and managing change on an industry level or environmental level, and scenario thinking is the strategic perspective necessary in today’s turbulent business environment.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Scenario thinking incorporated into scenario planning is useful in almost any strategic question in today’s businesses.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Scenario planning is clearly the link between futures thinking and strategic action , between creative, innovative and imaginative futurizing and the more hands on strategic planning 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And strategic planning, or strategizing, without scenario thinking is more or less pointless.</a:t>
            </a:r>
          </a:p>
        </p:txBody>
      </p:sp>
    </p:spTree>
    <p:extLst>
      <p:ext uri="{BB962C8B-B14F-4D97-AF65-F5344CB8AC3E}">
        <p14:creationId xmlns:p14="http://schemas.microsoft.com/office/powerpoint/2010/main" val="3760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E1D3E-B129-1FD5-E463-2F4C74B4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 2: Develop the Customer Value Proposition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2EAB3C73-7B11-B032-EFA4-8BBF75070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1" y="1675227"/>
            <a:ext cx="998681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4B130-89FA-36C7-775D-08E58ADA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Customer &amp; Stakeholder Examples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62C43CA-BF55-1D6C-2874-7546C04B5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1675227"/>
            <a:ext cx="11816178" cy="48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18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a Value Proposition?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C7095A1-9257-C74D-A7F4-AE0D380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1116"/>
            <a:ext cx="10972800" cy="78842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Myriad Pro" charset="0"/>
                <a:ea typeface="Myriad Pro" charset="0"/>
                <a:cs typeface="Myriad Pro" charset="0"/>
              </a:rPr>
              <a:t>A collection of the most persuasive reasons why your customers, and potential customers, should be interested in what you have to offer, in terms of:</a:t>
            </a:r>
          </a:p>
          <a:p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5109" y="5656294"/>
            <a:ext cx="5002474" cy="506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-18288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731520" indent="-18288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05840" indent="-18288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188720" indent="-13716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GB" sz="2100" dirty="0">
                <a:latin typeface="Myriad Pro" charset="0"/>
                <a:ea typeface="Myriad Pro" charset="0"/>
                <a:cs typeface="Myriad Pro" charset="0"/>
              </a:rPr>
              <a:t>Use </a:t>
            </a:r>
            <a:r>
              <a:rPr lang="en-GB" sz="2100" b="1" dirty="0">
                <a:latin typeface="Myriad Pro" charset="0"/>
                <a:ea typeface="Myriad Pro" charset="0"/>
                <a:cs typeface="Myriad Pro" charset="0"/>
              </a:rPr>
              <a:t>clear</a:t>
            </a:r>
            <a:r>
              <a:rPr lang="en-GB" sz="2100" dirty="0">
                <a:latin typeface="Myriad Pro" charset="0"/>
                <a:ea typeface="Myriad Pro" charset="0"/>
                <a:cs typeface="Myriad Pro" charset="0"/>
              </a:rPr>
              <a:t> language and do not use jargon.</a:t>
            </a:r>
          </a:p>
          <a:p>
            <a:pPr>
              <a:spcBef>
                <a:spcPts val="1000"/>
              </a:spcBef>
            </a:pPr>
            <a:endParaRPr lang="en-GB" sz="1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440" y="1909321"/>
            <a:ext cx="2324709" cy="417037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 anchor="b">
            <a:spAutoFit/>
          </a:bodyPr>
          <a:lstStyle/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sz="1600" b="1" dirty="0">
                <a:latin typeface="Myriad Pro" panose="020B0503030403020204" pitchFamily="34" charset="0"/>
              </a:rPr>
              <a:t>Attributes</a:t>
            </a:r>
          </a:p>
          <a:p>
            <a:endParaRPr lang="en-GB" sz="1600" dirty="0">
              <a:latin typeface="Myriad Pro" panose="020B0503030403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Myriad Pro" panose="020B0503030403020204" pitchFamily="34" charset="0"/>
              </a:rPr>
              <a:t>The problem that you can solve and how it will improve the current situation.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Myriad Pro" panose="020B0503030403020204" pitchFamily="34" charset="0"/>
              </a:rPr>
              <a:t>The things that make you stand out from the competition.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Myriad Pro" panose="020B0503030403020204" pitchFamily="34" charset="0"/>
              </a:rPr>
              <a:t>The unique attributes and the benefit they provide.</a:t>
            </a:r>
          </a:p>
          <a:p>
            <a:pPr marL="285750" indent="-285750">
              <a:buFont typeface="Arial" charset="0"/>
              <a:buChar char="•"/>
            </a:pPr>
            <a:endParaRPr lang="en-GB" sz="1400" dirty="0">
              <a:latin typeface="Myriad Pro" panose="020B05030304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0861" y="1909321"/>
            <a:ext cx="2321516" cy="307776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 anchor="b">
            <a:spAutoFit/>
          </a:bodyPr>
          <a:lstStyle/>
          <a:p>
            <a:endParaRPr lang="en-GB" sz="1600" b="1" dirty="0">
              <a:latin typeface="Myriad Pro" panose="020B0503030403020204" pitchFamily="34" charset="0"/>
            </a:endParaRPr>
          </a:p>
          <a:p>
            <a:endParaRPr lang="en-GB" sz="1600" b="1" dirty="0">
              <a:latin typeface="Myriad Pro" panose="020B0503030403020204" pitchFamily="34" charset="0"/>
            </a:endParaRPr>
          </a:p>
          <a:p>
            <a:endParaRPr lang="en-GB" sz="1600" b="1" dirty="0">
              <a:latin typeface="Myriad Pro" panose="020B0503030403020204" pitchFamily="34" charset="0"/>
            </a:endParaRPr>
          </a:p>
          <a:p>
            <a:endParaRPr lang="en-GB" sz="1600" b="1" dirty="0">
              <a:latin typeface="Myriad Pro" panose="020B0503030403020204" pitchFamily="34" charset="0"/>
            </a:endParaRPr>
          </a:p>
          <a:p>
            <a:r>
              <a:rPr lang="en-GB" sz="1600" b="1" dirty="0">
                <a:latin typeface="Myriad Pro" panose="020B0503030403020204" pitchFamily="34" charset="0"/>
              </a:rPr>
              <a:t>Relationship</a:t>
            </a:r>
          </a:p>
          <a:p>
            <a:endParaRPr lang="en-GB" sz="1600" dirty="0">
              <a:latin typeface="Myriad Pro" panose="020B0503030403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Myriad Pro" panose="020B0503030403020204" pitchFamily="34" charset="0"/>
              </a:rPr>
              <a:t>What you provide that no one else can.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Myriad Pro" panose="020B0503030403020204" pitchFamily="34" charset="0"/>
              </a:rPr>
              <a:t>What you can do that is different from what others can provide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307454" y="1909321"/>
            <a:ext cx="2343150" cy="27546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 anchor="b">
            <a:spAutoFit/>
          </a:bodyPr>
          <a:lstStyle/>
          <a:p>
            <a:endParaRPr lang="en-GB" sz="1600" b="1" dirty="0">
              <a:latin typeface="Myriad Pro" panose="020B0503030403020204" pitchFamily="34" charset="0"/>
            </a:endParaRPr>
          </a:p>
          <a:p>
            <a:endParaRPr lang="en-GB" sz="1600" b="1" dirty="0">
              <a:latin typeface="Myriad Pro" panose="020B0503030403020204" pitchFamily="34" charset="0"/>
            </a:endParaRPr>
          </a:p>
          <a:p>
            <a:endParaRPr lang="en-GB" sz="1600" b="1" dirty="0">
              <a:latin typeface="Myriad Pro" panose="020B0503030403020204" pitchFamily="34" charset="0"/>
            </a:endParaRPr>
          </a:p>
          <a:p>
            <a:endParaRPr lang="en-GB" sz="1600" b="1" dirty="0">
              <a:latin typeface="Myriad Pro" panose="020B0503030403020204" pitchFamily="34" charset="0"/>
            </a:endParaRPr>
          </a:p>
          <a:p>
            <a:r>
              <a:rPr lang="en-GB" sz="1600" b="1" dirty="0">
                <a:latin typeface="Myriad Pro" panose="020B0503030403020204" pitchFamily="34" charset="0"/>
              </a:rPr>
              <a:t>Image</a:t>
            </a:r>
          </a:p>
          <a:p>
            <a:endParaRPr lang="en-GB" sz="1600" dirty="0">
              <a:latin typeface="Myriad Pro" panose="020B0503030403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Myriad Pro" panose="020B0503030403020204" pitchFamily="34" charset="0"/>
              </a:rPr>
              <a:t>How you expect your audience to see you as well as how you see yourself.</a:t>
            </a:r>
          </a:p>
          <a:p>
            <a:endParaRPr lang="en-GB" sz="1600" dirty="0">
              <a:latin typeface="Myriad Pro" panose="020B0503030403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7F862EB-60BD-B34E-B95A-40BFA6AB9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09321"/>
            <a:ext cx="2321516" cy="840907"/>
          </a:xfrm>
          <a:prstGeom prst="rect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B84F04E-8096-964F-AD69-04192F7E7C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/>
        </p:blipFill>
        <p:spPr>
          <a:xfrm>
            <a:off x="8307454" y="1909322"/>
            <a:ext cx="2343149" cy="83266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362C2F5-469E-0E4F-BEF3-AF014F7FE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4026"/>
          <a:stretch/>
        </p:blipFill>
        <p:spPr>
          <a:xfrm>
            <a:off x="1169439" y="1909321"/>
            <a:ext cx="2324710" cy="84090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187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4E06A-2520-3846-B321-D64E816D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is Critical to Define Your Customer Value Proposition</a:t>
            </a:r>
          </a:p>
        </p:txBody>
      </p:sp>
      <p:pic>
        <p:nvPicPr>
          <p:cNvPr id="5" name="Content Placeholder 4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xmlns="" id="{8D20B96C-EE32-4236-69A6-E3E8F4180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1482571"/>
            <a:ext cx="11807301" cy="52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6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1EB1C-E056-9D3F-A3CA-2DCE2B98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is Critical to Define Your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Customer Value Proposition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F4CE2F1-6332-470C-5C9E-5DB2666CA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60" y="1675227"/>
            <a:ext cx="1004387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4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256F2-A6D9-3A22-E0E4-21153E0C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Value Proposition Examples</a:t>
            </a:r>
          </a:p>
        </p:txBody>
      </p:sp>
      <p:pic>
        <p:nvPicPr>
          <p:cNvPr id="5" name="Content Placeholder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xmlns="" id="{82F2DE07-2670-2E45-2F9C-0AFCFB21F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" y="1825624"/>
            <a:ext cx="11434439" cy="4841505"/>
          </a:xfrm>
        </p:spPr>
      </p:pic>
    </p:spTree>
    <p:extLst>
      <p:ext uri="{BB962C8B-B14F-4D97-AF65-F5344CB8AC3E}">
        <p14:creationId xmlns:p14="http://schemas.microsoft.com/office/powerpoint/2010/main" val="18950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908A49-102F-C4DA-F338-952EC499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8F2AE-93A2-37BF-A393-DCC27E79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Step Two Tasks: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F0289-B9C3-7C0B-4B5C-7FA3BBE2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213064"/>
            <a:ext cx="6545390" cy="5579074"/>
          </a:xfrm>
        </p:spPr>
        <p:txBody>
          <a:bodyPr anchor="ctr">
            <a:noAutofit/>
          </a:bodyPr>
          <a:lstStyle/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Conduct Scenario Planning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Develop the Customer Value Proposition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Develop a Strategy Profile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Choose Balanced Scorecard Perspectives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Choose High Level Strategic Themes and Results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 Incorporate new Change Management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Planning into Strategy Development</a:t>
            </a:r>
          </a:p>
        </p:txBody>
      </p:sp>
    </p:spTree>
    <p:extLst>
      <p:ext uri="{BB962C8B-B14F-4D97-AF65-F5344CB8AC3E}">
        <p14:creationId xmlns:p14="http://schemas.microsoft.com/office/powerpoint/2010/main" val="175121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7702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 – Develop Our 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3" y="1011115"/>
            <a:ext cx="7175031" cy="5700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/>
              <a:t>Objective: </a:t>
            </a:r>
            <a:r>
              <a:rPr lang="en-GB" sz="3200" dirty="0"/>
              <a:t>Describe the ‘Elements’ of a Value Proposition</a:t>
            </a:r>
          </a:p>
          <a:p>
            <a:r>
              <a:rPr lang="en-GB" sz="3200" b="1" dirty="0"/>
              <a:t>Attributes</a:t>
            </a:r>
            <a:r>
              <a:rPr lang="en-GB" sz="3200" dirty="0"/>
              <a:t> - What are the key Attributes of your offering that could be used to help create your value proposition? </a:t>
            </a:r>
            <a:r>
              <a:rPr lang="en-GB" sz="3200" b="1" dirty="0"/>
              <a:t>(Spend most of your time here)</a:t>
            </a:r>
          </a:p>
          <a:p>
            <a:r>
              <a:rPr lang="en-GB" sz="3200" b="1" dirty="0"/>
              <a:t>Relationship and Image </a:t>
            </a:r>
            <a:r>
              <a:rPr lang="en-GB" sz="3200" dirty="0"/>
              <a:t>- What are the key Relationship and Image intangibles for your organisation that could be used to help create your value proposition?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734445" y="1165589"/>
            <a:ext cx="137178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Noteworthy Light" charset="0"/>
                <a:ea typeface="Noteworthy Light" charset="0"/>
                <a:cs typeface="Noteworthy Light" charset="0"/>
              </a:rPr>
              <a:t>Attributes</a:t>
            </a: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en-GB" b="1" dirty="0">
                <a:latin typeface="Noteworthy Light" charset="0"/>
                <a:ea typeface="Noteworthy Light" charset="0"/>
                <a:cs typeface="Noteworthy Light" charset="0"/>
              </a:rPr>
              <a:t>Relationship</a:t>
            </a:r>
          </a:p>
          <a:p>
            <a:endParaRPr lang="en-GB" sz="2000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en-GB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en-GB" b="1" dirty="0">
                <a:latin typeface="Noteworthy Light" charset="0"/>
                <a:ea typeface="Noteworthy Light" charset="0"/>
                <a:cs typeface="Noteworthy Light" charset="0"/>
              </a:rPr>
              <a:t>Image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65406" y="1663129"/>
            <a:ext cx="936000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Unique Services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44253" y="2329585"/>
            <a:ext cx="936000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Available 24/7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48498" y="3818569"/>
            <a:ext cx="936000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Responsive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47006" y="1408640"/>
            <a:ext cx="936000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Relevant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40596" y="1867891"/>
            <a:ext cx="938058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Great Access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62113" y="2360653"/>
            <a:ext cx="936000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Personal Advice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98811" y="3838110"/>
            <a:ext cx="984195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Trustworthy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92789" y="5188650"/>
            <a:ext cx="936000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Stable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48295" y="5174700"/>
            <a:ext cx="936000" cy="576000"/>
          </a:xfrm>
          <a:prstGeom prst="rect">
            <a:avLst/>
          </a:prstGeom>
          <a:solidFill>
            <a:srgbClr val="FFFF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Successful</a:t>
            </a:r>
          </a:p>
        </p:txBody>
      </p:sp>
    </p:spTree>
    <p:extLst>
      <p:ext uri="{BB962C8B-B14F-4D97-AF65-F5344CB8AC3E}">
        <p14:creationId xmlns:p14="http://schemas.microsoft.com/office/powerpoint/2010/main" val="43037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88EA7-C819-DFD3-6FCB-51A31D7A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Task 3: Develop a Strategy Profile</a:t>
            </a:r>
          </a:p>
        </p:txBody>
      </p:sp>
    </p:spTree>
    <p:extLst>
      <p:ext uri="{BB962C8B-B14F-4D97-AF65-F5344CB8AC3E}">
        <p14:creationId xmlns:p14="http://schemas.microsoft.com/office/powerpoint/2010/main" val="4200155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68726-5260-492B-6382-585975B8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“Blue Oceans” by Simultaneously Pursuing Differentiation and Low Cost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04DAD9D6-2313-ACFB-5CC8-80F0B0DE6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1675227"/>
            <a:ext cx="11789546" cy="50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2C6C7-62F8-BE08-923E-A7EABB31F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“Blue Oceans” by Simultaneously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Pursuing Differentiation and Low Cost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xmlns="" id="{8F20FCDB-44A1-BFB5-DCA9-358AD5AAF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9" y="1675227"/>
            <a:ext cx="11762913" cy="50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5F69A-8159-F398-3910-99CEC65E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Strategy Profile Can Identify Weaknesses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xmlns="" id="{01FBE3FD-700D-ABB4-9361-71C71C7A7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" y="1675227"/>
            <a:ext cx="11581026" cy="48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E10C7-6EF8-36B1-9D78-C1859BB1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Strategy is NOT About Doing the Same Thing As Everyone Else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xmlns="" id="{0EFA00FB-5798-E2A6-4093-A7500C2B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2" y="1666349"/>
            <a:ext cx="11339546" cy="49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EDB6F-206D-4A77-9A6C-3DCE4014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Strategy Profiles Can Compare “As Is” Against “To Be” in a Single Organization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xmlns="" id="{B2B6C4E8-461B-217F-0860-B5965984D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1675227"/>
            <a:ext cx="11771790" cy="50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5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CA60A-4871-76D4-1B24-A9A76C3E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Construction Company</a:t>
            </a:r>
            <a:br>
              <a:rPr lang="en-GB" dirty="0"/>
            </a:br>
            <a:r>
              <a:rPr lang="en-GB" dirty="0"/>
              <a:t>Strategy Profile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xmlns="" id="{03D0A331-72FF-9ADC-F49E-C83E026CA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" y="1825625"/>
            <a:ext cx="11629748" cy="4868138"/>
          </a:xfrm>
        </p:spPr>
      </p:pic>
    </p:spTree>
    <p:extLst>
      <p:ext uri="{BB962C8B-B14F-4D97-AF65-F5344CB8AC3E}">
        <p14:creationId xmlns:p14="http://schemas.microsoft.com/office/powerpoint/2010/main" val="239965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E8F2C-B7FA-44D8-821D-F1315977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 4: Choose Balanced Scorecard Perspectives</a:t>
            </a:r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xmlns="" id="{5BA2EF5C-FA54-042F-16B5-4EF066A02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1675227"/>
            <a:ext cx="11594237" cy="49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1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5DA59-BBB7-5771-CFC1-8D2B6263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Strategy Has Four Dimensions Called Perspectives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xmlns="" id="{A6795556-F5E9-350D-53CA-FA7A22CA1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1675227"/>
            <a:ext cx="11678680" cy="5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588C2-BB4B-E639-2FE3-DECD9540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is Strategy?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5DEBC6-83D8-12C2-BE0A-5F3AE043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7" y="2660287"/>
            <a:ext cx="6702166" cy="36468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CDF3C9-262F-1CF5-D8BD-17B2D05A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657345" cy="6150089"/>
          </a:xfrm>
        </p:spPr>
        <p:txBody>
          <a:bodyPr anchor="ctr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4000" dirty="0">
                <a:solidFill>
                  <a:srgbClr val="FFFFFF"/>
                </a:solidFill>
              </a:rPr>
              <a:t>Positioning choices made (the path) and action taken (the plan) to move the organization from its current state to some future desirable state</a:t>
            </a:r>
          </a:p>
        </p:txBody>
      </p:sp>
    </p:spTree>
    <p:extLst>
      <p:ext uri="{BB962C8B-B14F-4D97-AF65-F5344CB8AC3E}">
        <p14:creationId xmlns:p14="http://schemas.microsoft.com/office/powerpoint/2010/main" val="3243427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BA0A3-D66C-9E1A-6975-6FA26E5C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Financial Perspective</a:t>
            </a:r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BFF8A2CA-923C-F86F-6F66-535FADC7A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1675227"/>
            <a:ext cx="11718523" cy="49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12F09-39DE-C37F-85DE-E483F481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Customer &amp; Stakeholder Perspective</a:t>
            </a:r>
          </a:p>
        </p:txBody>
      </p:sp>
      <p:pic>
        <p:nvPicPr>
          <p:cNvPr id="9" name="Content Placeholder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A4C79956-8665-B8F4-BDAB-C48C7CEFB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0" y="1675227"/>
            <a:ext cx="11761176" cy="50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20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10401-AD28-F281-8119-2FCDC0F7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Internal Process Perspective</a:t>
            </a:r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5159DFB1-83BA-5174-A9FB-3A2FFC3FC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1675227"/>
            <a:ext cx="11665257" cy="49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36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4A95C-F2E3-81E0-1C02-8C78426A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Organizational Capacity Perspective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2CBB0CD1-A775-D84F-F0CA-FBC42AF4A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1675227"/>
            <a:ext cx="971093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9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943C4-96D3-248E-4ECE-3A1BF509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bg1"/>
                </a:solidFill>
                <a:latin typeface="Abadi" panose="020B0604020104020204" pitchFamily="34" charset="0"/>
                <a:ea typeface="+mj-ea"/>
              </a:rPr>
              <a:t>Financial Considerations Should be Mapped as a Result, at Government or Non-Profit Organizations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AAA3E22D-8491-E979-9561-B357640FE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675227"/>
            <a:ext cx="11638625" cy="50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1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81F0E-775C-0DB3-3A56-1DF56095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 5: Choose High Level Strategic Themes &amp; Results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90A27E0-058D-D7FC-C472-389EC5A59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5" y="1675227"/>
            <a:ext cx="11483372" cy="50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4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68F16-D910-4464-A345-EBE24618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Various Strategic Elements Work Together as a Theme</a:t>
            </a:r>
          </a:p>
        </p:txBody>
      </p:sp>
      <p:pic>
        <p:nvPicPr>
          <p:cNvPr id="7" name="Content Placeholder 6" descr="Funnel chart&#10;&#10;Description automatically generated">
            <a:extLst>
              <a:ext uri="{FF2B5EF4-FFF2-40B4-BE49-F238E27FC236}">
                <a16:creationId xmlns:a16="http://schemas.microsoft.com/office/drawing/2014/main" xmlns="" id="{BD232209-444F-3E61-7540-F05AE3390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" y="1675227"/>
            <a:ext cx="11554392" cy="50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E4AB3-1CF1-F352-8160-CAC4D754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Characteristics of Good Strategic Themes And Results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876F4B26-4CEA-B605-C815-EB67C7B37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5227"/>
            <a:ext cx="11630025" cy="48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50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00F97-E2B2-91CE-A4EC-ADF6F4F2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The National Weather Service (NWS) Strategic Themes and Strategic Results</a:t>
            </a:r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xmlns="" id="{FB6776B1-CF96-6F09-B001-66DCD4878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" y="1675227"/>
            <a:ext cx="11913833" cy="49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0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CC812-C37D-8F93-2852-528B18DC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Other Common Examples of Themes &amp; Results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09C854A-C9A5-11D6-3CD6-0846B4B25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75227"/>
            <a:ext cx="11772900" cy="49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466E5-BC72-32E4-41F7-E583CA7B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Formulate Strategy Through a Process of Strategic Thinking &amp; Discovery</a:t>
            </a:r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xmlns="" id="{17972E42-56A6-521B-9E49-0931B798E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227"/>
            <a:ext cx="11767457" cy="51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3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F085B8-A2C0-4A6F-B663-CCC56F3CD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2658F6D6-96E0-421A-96D6-3DF404008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xmlns="" id="{3CF62545-93A0-4FD5-9B48-48DCA794C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939"/>
            <a:ext cx="10515600" cy="655807"/>
          </a:xfrm>
        </p:spPr>
        <p:txBody>
          <a:bodyPr>
            <a:normAutofit/>
          </a:bodyPr>
          <a:lstStyle/>
          <a:p>
            <a:r>
              <a:rPr lang="en-GB" sz="3200" dirty="0"/>
              <a:t>Examples of Strategic Priorities/Themes/Pillars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16746"/>
            <a:ext cx="5096934" cy="53602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1800" b="1" dirty="0"/>
              <a:t>Operational Excellence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800" dirty="0"/>
              <a:t>Result: Perfect delivery on target, on time and at the right cost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1800" b="1" dirty="0"/>
              <a:t>Customer Satisfaction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800" dirty="0"/>
              <a:t>Result: Customer satisfaction and retention increased due to customised services based in individual customer needs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1800" b="1" dirty="0"/>
              <a:t>Service Excellence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800" dirty="0"/>
              <a:t>Result: No problem is too small, customer services available 24 hours a day and 7 days a week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1800" b="1" dirty="0"/>
              <a:t>Team Culture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800" dirty="0"/>
              <a:t>Result: Highly skilled and motivated people attracted to work and stay in our business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1800" b="1" dirty="0"/>
              <a:t>Outstanding Governance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800" dirty="0"/>
              <a:t>Accountability is clear, audits are always passed and processes are properly documented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1DEBCD9-49AD-0B45-B0DC-E28013FD4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66" y="816746"/>
            <a:ext cx="5096933" cy="536021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000" b="1" dirty="0"/>
              <a:t>Grow the Business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Result: An established business through geographic expansion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000" b="1" dirty="0"/>
              <a:t>Engaged Partnerships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Result: Strategic partnerships established with the worlds best content providers, to include sports and entertainment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000" b="1" dirty="0"/>
              <a:t>Innovation Excellence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Result: seen by our customers as the most innovative company in our market sector. Two new products per year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000" b="1" dirty="0"/>
              <a:t>Community Recognition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Result: The local community raves about our products and services, in the news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000" b="1" dirty="0"/>
              <a:t>Best Place to Work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Result: lowest attrition rates in the industry, consistently receive more CVs than needed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804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155D1-9C40-B899-3B26-BD3CA3BD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Capture Potential Initiatives and Measures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 a “Parking Lot”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2B52B2-090A-FF0B-8BB6-0126642E4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675227"/>
            <a:ext cx="11839575" cy="50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8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85" y="72162"/>
            <a:ext cx="10515600" cy="700195"/>
          </a:xfrm>
        </p:spPr>
        <p:txBody>
          <a:bodyPr>
            <a:normAutofit/>
          </a:bodyPr>
          <a:lstStyle/>
          <a:p>
            <a:r>
              <a:rPr lang="en-US" sz="3600" dirty="0"/>
              <a:t>Why three Strategic Priorities/Themes/Pillars?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7" y="701336"/>
            <a:ext cx="7546020" cy="5965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only 3 Strategic Priorities?</a:t>
            </a:r>
          </a:p>
          <a:p>
            <a:r>
              <a:rPr lang="en-US" sz="2400" dirty="0"/>
              <a:t>Law of diminishing returns – Franklin Covey:</a:t>
            </a:r>
          </a:p>
          <a:p>
            <a:pPr lvl="1"/>
            <a:r>
              <a:rPr lang="en-US" sz="2400" dirty="0"/>
              <a:t>If you have 2-3 priorities, you are likely to achieve 2 or 3</a:t>
            </a:r>
          </a:p>
          <a:p>
            <a:pPr lvl="1"/>
            <a:r>
              <a:rPr lang="en-US" sz="2400" dirty="0"/>
              <a:t>If you have 4-10 priorities, you are likely to achieve 1 or 2</a:t>
            </a:r>
          </a:p>
          <a:p>
            <a:pPr lvl="1"/>
            <a:r>
              <a:rPr lang="en-US" sz="2400" dirty="0"/>
              <a:t>If you have 10+ priorities, you are likely to achieve none</a:t>
            </a:r>
          </a:p>
          <a:p>
            <a:r>
              <a:rPr lang="en-US" sz="2400" dirty="0"/>
              <a:t>To align your</a:t>
            </a:r>
            <a:r>
              <a:rPr lang="en-GB" sz="2400" dirty="0"/>
              <a:t> organisation</a:t>
            </a:r>
            <a:r>
              <a:rPr lang="en-US" sz="2400" dirty="0"/>
              <a:t>, you need to lead from the top</a:t>
            </a:r>
          </a:p>
          <a:p>
            <a:pPr lvl="1"/>
            <a:r>
              <a:rPr lang="en-US" sz="2400" dirty="0"/>
              <a:t>That does not mean you cannot be informed from the bottom</a:t>
            </a:r>
          </a:p>
          <a:p>
            <a:pPr lvl="1"/>
            <a:r>
              <a:rPr lang="en-US" sz="2400" dirty="0"/>
              <a:t>In fact, it is desirable for this to happen – hence previous exercises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803D77C-FFB8-3143-9F58-3192E8F8125D}"/>
              </a:ext>
            </a:extLst>
          </p:cNvPr>
          <p:cNvGraphicFramePr/>
          <p:nvPr/>
        </p:nvGraphicFramePr>
        <p:xfrm>
          <a:off x="7335579" y="1850456"/>
          <a:ext cx="3853314" cy="315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56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6EC08-4DD7-407E-8A4B-C67F8129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 6: Incorporate New Change Management Planning into Strategy Development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AF0E21A4-3A62-47CE-3C57-0261A12F1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675227"/>
            <a:ext cx="11443607" cy="50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6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439668-475F-B633-2F5C-8F80852F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65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Change Management is About : Changing Hearts &amp; Minds</a:t>
            </a:r>
          </a:p>
        </p:txBody>
      </p:sp>
      <p:pic>
        <p:nvPicPr>
          <p:cNvPr id="5" name="Content Placeholder 4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A2A4341F-839E-F87E-D146-0CC09863F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1396589"/>
            <a:ext cx="11820525" cy="52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9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16F3E-B520-D1CA-CFE4-2678C240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Critical Success Elements For Managing Change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221071E5-2051-A333-1BFA-759177853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675227"/>
            <a:ext cx="11915774" cy="53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82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xmlns="" id="{98F6D5A4-AEBA-EED3-3EA8-49050F794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" b="13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12CCD-88BF-3DEF-EAD4-488F9FA4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+mj-lt"/>
                <a:ea typeface="+mj-ea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1EE09-627C-F191-F81D-5C0730C8E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>
                <a:latin typeface="+mn-lt"/>
                <a:cs typeface="+mn-cs"/>
              </a:rPr>
              <a:t>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23A58148-D452-4F6F-A2FE-EED968DE1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1C362-3FD6-4E15-DCFF-EBCC2079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r>
              <a:rPr lang="en-GB" sz="3400">
                <a:solidFill>
                  <a:schemeClr val="bg1"/>
                </a:solidFill>
              </a:rPr>
              <a:t>Characteristics of Good Strategy</a:t>
            </a:r>
          </a:p>
        </p:txBody>
      </p:sp>
      <p:pic>
        <p:nvPicPr>
          <p:cNvPr id="7" name="Graphic 6" descr="Target">
            <a:extLst>
              <a:ext uri="{FF2B5EF4-FFF2-40B4-BE49-F238E27FC236}">
                <a16:creationId xmlns:a16="http://schemas.microsoft.com/office/drawing/2014/main" xmlns="" id="{EAB5C35D-4BD6-821C-204F-DC46502E6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0BEAE5-BEF2-6F78-C7F1-23A33AE7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104774"/>
            <a:ext cx="7289799" cy="675322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b="1" dirty="0"/>
              <a:t>Expressed as a path and a plan to move from a current state to a future state, addressing the question “How will we achieve our vision and mission?”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b="1" dirty="0"/>
              <a:t>Bridges the gaps between mission and vision and operational implementation of activities and tasks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b="1" dirty="0"/>
              <a:t>Focuses on “End states” that are written as easy to understand, simple statements of intent, rather than specific activities or tasks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b="1" dirty="0"/>
              <a:t>Is NOT a listing of projects, programs, or activities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b="1" dirty="0"/>
              <a:t>Expressed in the form of: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500" b="1" dirty="0"/>
              <a:t>A few (typically 3-4) main strategic themes, or focus areas, that answer the question: “In what key areas must we excel in delivering high value to our customers?”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500" b="1" dirty="0"/>
              <a:t>A corresponding set of strategic results, stated in results language</a:t>
            </a:r>
          </a:p>
        </p:txBody>
      </p:sp>
    </p:spTree>
    <p:extLst>
      <p:ext uri="{BB962C8B-B14F-4D97-AF65-F5344CB8AC3E}">
        <p14:creationId xmlns:p14="http://schemas.microsoft.com/office/powerpoint/2010/main" val="4020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C26AD-9942-810D-AF38-DAF022FB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Strategy Builds Value From the Internal to the External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B9B281AF-A215-C08D-D92C-3741F1BD1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396589"/>
            <a:ext cx="11953875" cy="53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C21B1-7330-8E10-2076-C941A43D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Building a Scorecard System is Like Building a Custom House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679AFDF8-A8E1-1BE5-D8D6-EBB5800FE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6" y="1396588"/>
            <a:ext cx="11887201" cy="54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A817C-196E-0D98-0B23-5FC5DFE2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Well Executed Strategy Leads to Desired Strategic Results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2EB79092-180F-CFA3-4002-2D88282B4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3832"/>
          <a:stretch/>
        </p:blipFill>
        <p:spPr>
          <a:xfrm>
            <a:off x="71020" y="1396588"/>
            <a:ext cx="11967099" cy="54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675E6-C3BC-4F74-3768-9580A570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kern="1200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Logic Of Integrated Strategic Planning &amp; Management With A Balanced Scorecard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C0788A86-A3FB-D9FB-0CDE-095A65E86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675227"/>
            <a:ext cx="11586482" cy="51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1136</Words>
  <Application>Microsoft Office PowerPoint</Application>
  <PresentationFormat>Widescreen</PresentationFormat>
  <Paragraphs>159</Paragraphs>
  <Slides>46</Slides>
  <Notes>4</Notes>
  <HiddenSlides>20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Abadi</vt:lpstr>
      <vt:lpstr>Aharoni</vt:lpstr>
      <vt:lpstr>Arial</vt:lpstr>
      <vt:lpstr>Book Antiqua</vt:lpstr>
      <vt:lpstr>Calibri</vt:lpstr>
      <vt:lpstr>Calibri Light</vt:lpstr>
      <vt:lpstr>Gadugi</vt:lpstr>
      <vt:lpstr>Myriad Pro</vt:lpstr>
      <vt:lpstr>Noteworthy Light</vt:lpstr>
      <vt:lpstr>Office Theme</vt:lpstr>
      <vt:lpstr>Step Two: Strategy</vt:lpstr>
      <vt:lpstr>Step Two Tasks:</vt:lpstr>
      <vt:lpstr>What is Strategy?</vt:lpstr>
      <vt:lpstr>Formulate Strategy Through a Process of Strategic Thinking &amp; Discovery</vt:lpstr>
      <vt:lpstr>Characteristics of Good Strategy</vt:lpstr>
      <vt:lpstr>Strategy Builds Value From the Internal to the External</vt:lpstr>
      <vt:lpstr>Building a Scorecard System is Like Building a Custom House</vt:lpstr>
      <vt:lpstr>Well Executed Strategy Leads to Desired Strategic Results</vt:lpstr>
      <vt:lpstr>The Logic Of Integrated Strategic Planning &amp; Management With A Balanced Scorecard</vt:lpstr>
      <vt:lpstr>Align the Organization to Mission, Vision &amp; Strategy</vt:lpstr>
      <vt:lpstr>A Strategy Focus Drives High Performance</vt:lpstr>
      <vt:lpstr>Task 1: Conduct Scenario Planning</vt:lpstr>
      <vt:lpstr>Scenario Planning </vt:lpstr>
      <vt:lpstr>Task 2: Develop the Customer Value Proposition</vt:lpstr>
      <vt:lpstr>Customer &amp; Stakeholder Examples</vt:lpstr>
      <vt:lpstr>What is a Value Proposition?</vt:lpstr>
      <vt:lpstr>It is Critical to Define Your Customer Value Proposition</vt:lpstr>
      <vt:lpstr>It is Critical to Define Your Customer Value Proposition</vt:lpstr>
      <vt:lpstr>Customer Value Proposition Examples</vt:lpstr>
      <vt:lpstr>Exercise – Develop Our Value Proposition</vt:lpstr>
      <vt:lpstr>Task 3: Develop a Strategy Profile</vt:lpstr>
      <vt:lpstr>Create “Blue Oceans” by Simultaneously Pursuing Differentiation and Low Cost</vt:lpstr>
      <vt:lpstr>Create “Blue Oceans” by Simultaneously Pursuing Differentiation and Low Cost</vt:lpstr>
      <vt:lpstr>A Strategy Profile Can Identify Weaknesses</vt:lpstr>
      <vt:lpstr>Strategy is NOT About Doing the Same Thing As Everyone Else</vt:lpstr>
      <vt:lpstr>Strategy Profiles Can Compare “As Is” Against “To Be” in a Single Organization</vt:lpstr>
      <vt:lpstr>Example: Construction Company Strategy Profile</vt:lpstr>
      <vt:lpstr>Task 4: Choose Balanced Scorecard Perspectives</vt:lpstr>
      <vt:lpstr>Strategy Has Four Dimensions Called Perspectives</vt:lpstr>
      <vt:lpstr>The Financial Perspective</vt:lpstr>
      <vt:lpstr>The Customer &amp; Stakeholder Perspective</vt:lpstr>
      <vt:lpstr>The Internal Process Perspective</vt:lpstr>
      <vt:lpstr>The Organizational Capacity Perspective</vt:lpstr>
      <vt:lpstr>Financial Considerations Should be Mapped as a Result, at Government or Non-Profit Organizations</vt:lpstr>
      <vt:lpstr>Task 5: Choose High Level Strategic Themes &amp; Results</vt:lpstr>
      <vt:lpstr>Various Strategic Elements Work Together as a Theme</vt:lpstr>
      <vt:lpstr>Characteristics of Good Strategic Themes And Results</vt:lpstr>
      <vt:lpstr>Example: The National Weather Service (NWS) Strategic Themes and Strategic Results</vt:lpstr>
      <vt:lpstr>Other Common Examples of Themes &amp; Results</vt:lpstr>
      <vt:lpstr>Examples of Strategic Priorities/Themes/Pillars</vt:lpstr>
      <vt:lpstr>Capture Potential Initiatives and Measures on a “Parking Lot”</vt:lpstr>
      <vt:lpstr>Why three Strategic Priorities/Themes/Pillars?</vt:lpstr>
      <vt:lpstr>Task 6: Incorporate New Change Management Planning into Strategy Development</vt:lpstr>
      <vt:lpstr>Change Management is About : Changing Hearts &amp; Minds</vt:lpstr>
      <vt:lpstr>Critical Success Elements For Managing Change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Two: Strategy</dc:title>
  <dc:creator>Sirengo Maurice</dc:creator>
  <cp:lastModifiedBy>Microsoft account</cp:lastModifiedBy>
  <cp:revision>18</cp:revision>
  <dcterms:created xsi:type="dcterms:W3CDTF">2022-08-03T02:32:33Z</dcterms:created>
  <dcterms:modified xsi:type="dcterms:W3CDTF">2022-08-30T20:51:06Z</dcterms:modified>
</cp:coreProperties>
</file>