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33"/>
  </p:notesMasterIdLst>
  <p:sldIdLst>
    <p:sldId id="289" r:id="rId3"/>
    <p:sldId id="402" r:id="rId4"/>
    <p:sldId id="3133" r:id="rId5"/>
    <p:sldId id="3132" r:id="rId6"/>
    <p:sldId id="3134" r:id="rId7"/>
    <p:sldId id="3135" r:id="rId8"/>
    <p:sldId id="332" r:id="rId9"/>
    <p:sldId id="313" r:id="rId10"/>
    <p:sldId id="324" r:id="rId11"/>
    <p:sldId id="344" r:id="rId12"/>
    <p:sldId id="327" r:id="rId13"/>
    <p:sldId id="506" r:id="rId14"/>
    <p:sldId id="447" r:id="rId15"/>
    <p:sldId id="2966" r:id="rId16"/>
    <p:sldId id="2832" r:id="rId17"/>
    <p:sldId id="2862" r:id="rId18"/>
    <p:sldId id="716" r:id="rId19"/>
    <p:sldId id="717" r:id="rId20"/>
    <p:sldId id="719" r:id="rId21"/>
    <p:sldId id="457" r:id="rId22"/>
    <p:sldId id="720" r:id="rId23"/>
    <p:sldId id="721" r:id="rId24"/>
    <p:sldId id="722" r:id="rId25"/>
    <p:sldId id="723" r:id="rId26"/>
    <p:sldId id="724" r:id="rId27"/>
    <p:sldId id="725" r:id="rId28"/>
    <p:sldId id="726" r:id="rId29"/>
    <p:sldId id="740" r:id="rId30"/>
    <p:sldId id="258" r:id="rId31"/>
    <p:sldId id="312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70AD47"/>
    <a:srgbClr val="FFFFFF"/>
    <a:srgbClr val="3B7D23"/>
    <a:srgbClr val="A9D18E"/>
    <a:srgbClr val="FFC000"/>
    <a:srgbClr val="00B050"/>
    <a:srgbClr val="4472C4"/>
    <a:srgbClr val="F16434"/>
    <a:srgbClr val="4AA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89070" autoAdjust="0"/>
  </p:normalViewPr>
  <p:slideViewPr>
    <p:cSldViewPr snapToGrid="0">
      <p:cViewPr varScale="1">
        <p:scale>
          <a:sx n="68" d="100"/>
          <a:sy n="68" d="100"/>
        </p:scale>
        <p:origin x="708" y="5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BEB7F-18BC-470D-A890-27460236C95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27DF6-AAFD-4EA4-908A-C80F6511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B307B8CC-CD7D-4D4E-A59D-DE6DE4293CAA}" type="slidenum">
              <a:rPr lang="zh-CN" altLang="en-US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pPr defTabSz="990752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94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33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55CF2-256D-44FD-9430-5B63A079CF5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8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47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40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693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911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The preferred respondent is the manager any other person well versed with the establishments 'operations.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gif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2BBC-28FE-F009-45BE-843258B7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F5DED-9089-AC6C-0200-C088433D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F15D-A174-4D03-A44D-45867A34D356}" type="datetimeFigureOut">
              <a:rPr lang="x-none" smtClean="0"/>
              <a:t>4/17/2024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840AB-6ED8-9CE4-B0CE-6146AC5BB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41DA7-1F95-CACE-1C67-B9528254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AB04-B534-4B76-904A-B5F5F7AA77B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560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5C0ED-8471-FD88-DE73-9CBEB27D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F15D-A174-4D03-A44D-45867A34D356}" type="datetimeFigureOut">
              <a:rPr lang="x-none" smtClean="0"/>
              <a:t>4/17/2024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75EE0-D3D2-415A-73CF-223988AC7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8881C-6073-2096-C688-9BE8D85F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AB04-B534-4B76-904A-B5F5F7AA77B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083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E962-D286-167A-52CB-103A5249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0D8BC-963C-9F36-A5C7-B4BCC212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8F1E7-2963-4C62-B764-AD38957C7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F5878-6EDC-C1AC-7A73-64DE940F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F15D-A174-4D03-A44D-45867A34D356}" type="datetimeFigureOut">
              <a:rPr lang="x-none" smtClean="0"/>
              <a:t>4/17/2024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FD283-8B57-3A95-C8A9-6A5A32FFB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9316C-1AD5-4F1F-57E3-8C938638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AB04-B534-4B76-904A-B5F5F7AA77B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919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E13A-0DBA-8847-FB3B-E8924AC82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3A343-EFF4-CF66-93E5-092DD2314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00CA1-2BE6-EBD0-B9CB-78D77C407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1F81B-91C5-A8EE-DA88-F5E67657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F15D-A174-4D03-A44D-45867A34D356}" type="datetimeFigureOut">
              <a:rPr lang="x-none" smtClean="0"/>
              <a:t>4/17/2024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A227A-3824-1F91-BCC8-8A055E2E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4B9EC-68AB-7F8E-A4DC-E18E6C5A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AB04-B534-4B76-904A-B5F5F7AA77B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8639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1E755-6D2E-A581-B2A4-0BDDE316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22A6E-E746-AA23-3A98-300FF4380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2F0BE-2D07-5CB7-BF17-255BF65BB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F15D-A174-4D03-A44D-45867A34D356}" type="datetimeFigureOut">
              <a:rPr lang="x-none" smtClean="0"/>
              <a:t>4/17/2024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B8D09-B8DB-70B3-5315-C0F08FA0B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B2426-EAC4-E71B-7632-93DC191A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AB04-B534-4B76-904A-B5F5F7AA77B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0879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4A69A2-290F-0304-1641-FAE080D22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AA41C-F7A1-7AB1-37AB-785405B17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8DD72-31B2-A009-AF6D-D93540FF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F15D-A174-4D03-A44D-45867A34D356}" type="datetimeFigureOut">
              <a:rPr lang="x-none" smtClean="0"/>
              <a:t>4/17/2024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00284-B646-07F2-2B72-E1F86559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A9A93-3A80-2339-5D7C-8077DA39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AB04-B534-4B76-904A-B5F5F7AA77B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2717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userDrawn="1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E767D24-C0A0-24B8-CD79-7742A8DDD4E3}"/>
              </a:ext>
            </a:extLst>
          </p:cNvPr>
          <p:cNvSpPr txBox="1"/>
          <p:nvPr userDrawn="1"/>
        </p:nvSpPr>
        <p:spPr>
          <a:xfrm>
            <a:off x="3069431" y="3246614"/>
            <a:ext cx="6138862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8645" algn="l"/>
              </a:tabLst>
            </a:pPr>
            <a:r>
              <a:rPr lang="en-GB" sz="1800" b="1" kern="0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9EE358-2ACE-5F40-BA52-102055BD6D8E}"/>
              </a:ext>
            </a:extLst>
          </p:cNvPr>
          <p:cNvSpPr txBox="1"/>
          <p:nvPr userDrawn="1"/>
        </p:nvSpPr>
        <p:spPr>
          <a:xfrm>
            <a:off x="9089572" y="2553219"/>
            <a:ext cx="2831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EXTENSION SERVICES</a:t>
            </a:r>
            <a:endParaRPr lang="x-non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 userDrawn="1"/>
        </p:nvSpPr>
        <p:spPr bwMode="auto">
          <a:xfrm>
            <a:off x="2902998" y="368577"/>
            <a:ext cx="6356412" cy="4841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tabLst>
                <a:tab pos="588645" algn="l"/>
              </a:tabLst>
            </a:pPr>
            <a:r>
              <a:rPr lang="en-US" sz="24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UGANDA BUREAU OF STATISTICS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</p:spTree>
    <p:extLst>
      <p:ext uri="{BB962C8B-B14F-4D97-AF65-F5344CB8AC3E}">
        <p14:creationId xmlns:p14="http://schemas.microsoft.com/office/powerpoint/2010/main" val="1926813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17E6F8-981D-A5D6-B2FA-4BD4AC4B6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339842"/>
            <a:ext cx="11020425" cy="4837121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6DBBD8DB-73A3-AD8C-868A-D87C2E7B3A88}"/>
              </a:ext>
            </a:extLst>
          </p:cNvPr>
          <p:cNvSpPr/>
          <p:nvPr userDrawn="1"/>
        </p:nvSpPr>
        <p:spPr>
          <a:xfrm>
            <a:off x="10990013" y="6488668"/>
            <a:ext cx="940118" cy="3693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86C683D-CB07-17EA-A56B-2B379CEF347E}"/>
              </a:ext>
            </a:extLst>
          </p:cNvPr>
          <p:cNvSpPr txBox="1"/>
          <p:nvPr userDrawn="1"/>
        </p:nvSpPr>
        <p:spPr>
          <a:xfrm>
            <a:off x="10968210" y="6516183"/>
            <a:ext cx="612420" cy="29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83884D-3141-4A74-972A-0504D8CD9C9C}" type="slidenum">
              <a:rPr lang="en-US" sz="1600" b="1" smtClean="0">
                <a:solidFill>
                  <a:schemeClr val="bg1"/>
                </a:solidFill>
              </a:rPr>
              <a:t>‹#›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942117-12D0-50AD-E1CE-310822F94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4679" y="342899"/>
            <a:ext cx="10515600" cy="70760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768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userDrawn="1">
  <p:cSld name="1_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069431" y="3246614"/>
            <a:ext cx="6138862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8645" algn="l"/>
              </a:tabLst>
            </a:pPr>
            <a:r>
              <a:rPr lang="en-GB" sz="1800" b="1" kern="0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johnstone.galande\Downloads\census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91215" y="118110"/>
            <a:ext cx="929640" cy="7232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CB973C6D-96E4-94E0-CE61-486B1093B7CA}"/>
              </a:ext>
            </a:extLst>
          </p:cNvPr>
          <p:cNvSpPr/>
          <p:nvPr userDrawn="1"/>
        </p:nvSpPr>
        <p:spPr>
          <a:xfrm>
            <a:off x="11169713" y="6488668"/>
            <a:ext cx="940118" cy="3693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558C1F-9A46-0315-230A-D7F0E2AF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1C37EAF-ABCD-FF8C-9B1D-93A995129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37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/>
          <p:nvPr userDrawn="1"/>
        </p:nvSpPr>
        <p:spPr>
          <a:xfrm>
            <a:off x="10968210" y="6516183"/>
            <a:ext cx="612420" cy="29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83884D-3141-4A74-972A-0504D8CD9C9C}" type="slidenum">
              <a:rPr lang="en-US" sz="1600" b="1" smtClean="0">
                <a:solidFill>
                  <a:schemeClr val="bg1"/>
                </a:solidFill>
              </a:rPr>
              <a:t>‹#›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489A-7012-46B7-83E8-78D7901394DA}" type="datetimeFigureOut">
              <a:rPr lang="it-IT" smtClean="0"/>
              <a:t>17/04/2024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4EE0-731F-4C9C-8BD2-CCA997763B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99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userDrawn="1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069431" y="3246614"/>
            <a:ext cx="6138862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8645" algn="l"/>
              </a:tabLst>
            </a:pPr>
            <a:r>
              <a:rPr lang="en-GB" sz="1800" b="1" kern="0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089572" y="2553219"/>
            <a:ext cx="2831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EXTENSION SERVICES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r="3378" b="24683"/>
          <a:stretch>
            <a:fillRect/>
          </a:stretch>
        </p:blipFill>
        <p:spPr>
          <a:xfrm>
            <a:off x="271121" y="336244"/>
            <a:ext cx="3957980" cy="5768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/>
          <a:srcRect b="1863"/>
          <a:stretch>
            <a:fillRect/>
          </a:stretch>
        </p:blipFill>
        <p:spPr>
          <a:xfrm>
            <a:off x="5815967" y="214294"/>
            <a:ext cx="6376033" cy="41167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523975" y="5581997"/>
            <a:ext cx="347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FOLLOW UBOS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 userDrawn="1"/>
        </p:nvSpPr>
        <p:spPr bwMode="auto">
          <a:xfrm>
            <a:off x="2902998" y="166872"/>
            <a:ext cx="6356412" cy="4841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tabLst>
                <a:tab pos="588645" algn="l"/>
              </a:tabLst>
            </a:pPr>
            <a:r>
              <a:rPr lang="en-US" sz="2400" b="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UGANDA BUREAU OF STATISTICS</a:t>
            </a:r>
          </a:p>
        </p:txBody>
      </p:sp>
    </p:spTree>
    <p:extLst>
      <p:ext uri="{BB962C8B-B14F-4D97-AF65-F5344CB8AC3E}">
        <p14:creationId xmlns:p14="http://schemas.microsoft.com/office/powerpoint/2010/main" val="312773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38553D-3D94-F269-4D1B-E91105BB4718}"/>
              </a:ext>
            </a:extLst>
          </p:cNvPr>
          <p:cNvSpPr/>
          <p:nvPr userDrawn="1"/>
        </p:nvSpPr>
        <p:spPr>
          <a:xfrm>
            <a:off x="0" y="6488668"/>
            <a:ext cx="1219200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DF0EF-07A0-7366-11FB-94B46CA829AC}"/>
              </a:ext>
            </a:extLst>
          </p:cNvPr>
          <p:cNvSpPr/>
          <p:nvPr userDrawn="1"/>
        </p:nvSpPr>
        <p:spPr>
          <a:xfrm>
            <a:off x="63575" y="105886"/>
            <a:ext cx="1266733" cy="6646227"/>
          </a:xfrm>
          <a:prstGeom prst="rect">
            <a:avLst/>
          </a:prstGeom>
          <a:solidFill>
            <a:schemeClr val="bg1"/>
          </a:solidFill>
          <a:ln w="603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r"/>
            <a:endParaRPr lang="en-GB" sz="14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9F4FFAAE-246A-6787-7E4D-4C7BE8663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1" r="-2671" b="-2671"/>
          <a:stretch>
            <a:fillRect/>
          </a:stretch>
        </p:blipFill>
        <p:spPr>
          <a:xfrm>
            <a:off x="134214" y="5437983"/>
            <a:ext cx="1125457" cy="1170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09559E-9286-C099-C03D-72935AB4A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895" y="293291"/>
            <a:ext cx="1122776" cy="1005840"/>
          </a:xfrm>
          <a:prstGeom prst="rect">
            <a:avLst/>
          </a:prstGeom>
        </p:spPr>
      </p:pic>
      <p:pic>
        <p:nvPicPr>
          <p:cNvPr id="10" name="Picture 2" descr="The Republic of Uganda | Brands of the World™ | Download vector logos and  logotypes">
            <a:extLst>
              <a:ext uri="{FF2B5EF4-FFF2-40B4-BE49-F238E27FC236}">
                <a16:creationId xmlns:a16="http://schemas.microsoft.com/office/drawing/2014/main" id="{E19579C3-3FDB-5984-069A-0ACAFA23D2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9" y="2481739"/>
            <a:ext cx="1005628" cy="10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6752A4-0CB7-031D-3809-B49F7769F6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214" y="0"/>
            <a:ext cx="1134169" cy="8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49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F263-50AA-4A53-C907-795E6291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46174-4D9E-BA86-4E27-875782284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CD541-210C-C728-A920-679E792E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F15D-A174-4D03-A44D-45867A34D356}" type="datetimeFigureOut">
              <a:rPr lang="x-none" smtClean="0"/>
              <a:t>4/17/2024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03CE0-51A8-996E-FFC3-A8D80D5B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36102-922E-922D-9634-6CDCB554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AB04-B534-4B76-904A-B5F5F7AA77B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439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129D7-A466-6D30-8DA1-26F11ABE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5AF77-B96B-EB90-FF54-8B63382ED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D5C88-087C-2EE7-3CF6-BE9D057C9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83458-4389-4C06-ABE0-3334A840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F15D-A174-4D03-A44D-45867A34D356}" type="datetimeFigureOut">
              <a:rPr lang="x-none" smtClean="0"/>
              <a:t>4/17/2024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8A8E1-D30B-A99C-346D-DD67C4CE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06163-4B85-9F08-9009-0CF0356F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AB04-B534-4B76-904A-B5F5F7AA77B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076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4339-9E15-4A89-49A0-418C3232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D71E2-D8C6-3C15-815B-F2C734C29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C232B-4A5F-7A4A-DBED-E97A4AD5B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D7DAA-881C-FD78-AD90-5EEDE719B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F2085-9B2E-775D-ABC1-CA6FCAB3E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0D904-0867-B393-B69A-EB60C37A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F15D-A174-4D03-A44D-45867A34D356}" type="datetimeFigureOut">
              <a:rPr lang="x-none" smtClean="0"/>
              <a:t>4/17/2024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BDEDD-0C9B-96A8-0BCC-E3B117C8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27B5FE-2FF9-1B64-B66B-9138794A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AB04-B534-4B76-904A-B5F5F7AA77B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438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71450" y="213064"/>
            <a:ext cx="11919234" cy="6207004"/>
          </a:xfrm>
          <a:prstGeom prst="rect">
            <a:avLst/>
          </a:prstGeom>
          <a:solidFill>
            <a:schemeClr val="bg1"/>
          </a:solidFill>
          <a:ln w="60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GB" sz="18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r"/>
            <a:endParaRPr lang="en-GB" sz="1400" i="1" dirty="0">
              <a:solidFill>
                <a:schemeClr val="accent6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11014922" y="6480742"/>
            <a:ext cx="869263" cy="2965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83884D-3141-4A74-972A-0504D8CD9C9C}" type="slidenum">
              <a:rPr lang="en-US" b="1" smtClean="0">
                <a:solidFill>
                  <a:schemeClr val="bg1"/>
                </a:solidFill>
              </a:rPr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196047" y="6488668"/>
            <a:ext cx="62257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34361" y="6495549"/>
            <a:ext cx="928456" cy="246221"/>
          </a:xfrm>
          <a:prstGeom prst="rect">
            <a:avLst/>
          </a:prstGeom>
          <a:solidFill>
            <a:schemeClr val="bg1"/>
          </a:solidFill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#NPHC 2024</a:t>
            </a:r>
          </a:p>
        </p:txBody>
      </p:sp>
      <p:pic>
        <p:nvPicPr>
          <p:cNvPr id="18" name="Picture 17" descr="A picture containing logo&#10;&#10;Description automatically generated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1" r="-2671" b="-2671"/>
          <a:stretch>
            <a:fillRect/>
          </a:stretch>
        </p:blipFill>
        <p:spPr>
          <a:xfrm>
            <a:off x="0" y="6166137"/>
            <a:ext cx="689630" cy="717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AE299D-D810-3651-1E71-DC9EC5C3BB6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3782" y="267418"/>
            <a:ext cx="1041618" cy="933135"/>
          </a:xfrm>
          <a:prstGeom prst="rect">
            <a:avLst/>
          </a:prstGeom>
        </p:spPr>
      </p:pic>
      <p:pic>
        <p:nvPicPr>
          <p:cNvPr id="1026" name="Picture 2" descr="The Republic of Uganda | Brands of the World™ | Download vector logos and  logotypes">
            <a:extLst>
              <a:ext uri="{FF2B5EF4-FFF2-40B4-BE49-F238E27FC236}">
                <a16:creationId xmlns:a16="http://schemas.microsoft.com/office/drawing/2014/main" id="{F23C30DB-4492-F5E4-F236-66653E5C97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922" y="273497"/>
            <a:ext cx="1005628" cy="10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DE503-EA2F-789D-3598-34DC3877F9CE}"/>
              </a:ext>
            </a:extLst>
          </p:cNvPr>
          <p:cNvSpPr txBox="1"/>
          <p:nvPr userDrawn="1"/>
        </p:nvSpPr>
        <p:spPr>
          <a:xfrm>
            <a:off x="11014922" y="6499360"/>
            <a:ext cx="1075761" cy="29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83884D-3141-4A74-972A-0504D8CD9C9C}" type="slidenum">
              <a:rPr lang="en-US" sz="2000" b="1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‹#›</a:t>
            </a:fld>
            <a:endParaRPr lang="en-US" sz="2000" b="1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6D09F1-6DD6-31F0-B065-44F380E2A874}"/>
              </a:ext>
            </a:extLst>
          </p:cNvPr>
          <p:cNvCxnSpPr>
            <a:cxnSpLocks/>
          </p:cNvCxnSpPr>
          <p:nvPr userDrawn="1"/>
        </p:nvCxnSpPr>
        <p:spPr>
          <a:xfrm>
            <a:off x="1462817" y="1008844"/>
            <a:ext cx="9433783" cy="0"/>
          </a:xfrm>
          <a:prstGeom prst="line">
            <a:avLst/>
          </a:prstGeom>
          <a:ln w="508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76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4BAF47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390D3-5E70-5EF9-08C0-8DCAE42A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6A219-7CFC-590A-83F5-E9EC9ED4F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E9A7D-04FC-0FEB-8437-7E87E3258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58F15D-A174-4D03-A44D-45867A34D356}" type="datetimeFigureOut">
              <a:rPr lang="x-none" smtClean="0"/>
              <a:t>4/17/2024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BF8C0-D848-65D2-E763-D357313AB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C6AF8-E07A-99C5-C6DD-E08864A0B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DAB04-B534-4B76-904A-B5F5F7AA77B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27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7281" y="939155"/>
            <a:ext cx="1081010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NATIONAL POPULATION AND HOUSING CENSUS 2024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3C1A54-4EC1-C444-2A35-A8082B1AE09A}"/>
              </a:ext>
            </a:extLst>
          </p:cNvPr>
          <p:cNvSpPr/>
          <p:nvPr/>
        </p:nvSpPr>
        <p:spPr>
          <a:xfrm>
            <a:off x="1642049" y="551289"/>
            <a:ext cx="10126958" cy="5724644"/>
          </a:xfrm>
          <a:prstGeom prst="rect">
            <a:avLst/>
          </a:prstGeom>
          <a:solidFill>
            <a:schemeClr val="bg1"/>
          </a:solidFill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endParaRPr lang="en-US" sz="1400" b="1" dirty="0">
              <a:solidFill>
                <a:srgbClr val="FA8F04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微软雅黑"/>
              </a:rPr>
              <a:t>NATIONAL POPULATION AND HOUSING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微软雅黑"/>
              </a:rPr>
              <a:t>CENSUS 2024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微软雅黑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微软雅黑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FF0000"/>
              </a:solidFill>
              <a:latin typeface="Century Schoolbook" panose="02040604050505020304" pitchFamily="18" charset="0"/>
              <a:ea typeface="微软雅黑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FF0000"/>
              </a:solidFill>
              <a:latin typeface="Century Schoolbook" panose="02040604050505020304" pitchFamily="18" charset="0"/>
              <a:ea typeface="微软雅黑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anose="02040604050505020304" pitchFamily="18" charset="0"/>
              <a:ea typeface="微软雅黑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微软雅黑"/>
              </a:rPr>
              <a:t>RECAP OF EMERGING ISSUES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FF0000"/>
              </a:solidFill>
              <a:latin typeface="Century Schoolbook" panose="02040604050505020304" pitchFamily="18" charset="0"/>
              <a:ea typeface="微软雅黑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1"/>
                </a:solidFill>
                <a:latin typeface="Century Schoolbook" panose="02040604050505020304" pitchFamily="18" charset="0"/>
                <a:ea typeface="微软雅黑"/>
              </a:rPr>
              <a:t>IT MATTERS TO BE COUNTED</a:t>
            </a:r>
            <a:endParaRPr lang="en-US" sz="3600" b="1" dirty="0">
              <a:solidFill>
                <a:schemeClr val="tx1"/>
              </a:solidFill>
              <a:latin typeface="Century Schoolbook" panose="02040604050505020304" pitchFamily="18" charset="0"/>
              <a:ea typeface="微软雅黑"/>
            </a:endParaRPr>
          </a:p>
          <a:p>
            <a:pPr lvl="1" algn="ctr"/>
            <a:r>
              <a:rPr lang="en-US" sz="3200" b="1" dirty="0">
                <a:solidFill>
                  <a:schemeClr val="accent5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 </a:t>
            </a:r>
            <a:endParaRPr lang="en-US" altLang="en-US" sz="3200" dirty="0">
              <a:solidFill>
                <a:schemeClr val="accent5"/>
              </a:solidFill>
              <a:latin typeface="Century Schoolbook" panose="02040604050505020304" pitchFamily="18" charset="0"/>
              <a:ea typeface="Microsoft YaHei UI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u="none" dirty="0">
              <a:solidFill>
                <a:schemeClr val="accent6">
                  <a:lumMod val="50000"/>
                </a:schemeClr>
              </a:solidFill>
              <a:latin typeface="Microsoft YaHei UI" panose="020B0503020204020204" charset="-122"/>
              <a:ea typeface="Microsoft YaHei U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7" name="Graphic 6" descr="Group with solid fill">
            <a:extLst>
              <a:ext uri="{FF2B5EF4-FFF2-40B4-BE49-F238E27FC236}">
                <a16:creationId xmlns:a16="http://schemas.microsoft.com/office/drawing/2014/main" id="{4555A15D-4CBA-7D7C-923C-9FE36F0E2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1322" y="1885950"/>
            <a:ext cx="2051288" cy="20512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C5B08D-7962-73CA-75FE-00AB833BF7F3}"/>
              </a:ext>
            </a:extLst>
          </p:cNvPr>
          <p:cNvSpPr/>
          <p:nvPr/>
        </p:nvSpPr>
        <p:spPr>
          <a:xfrm>
            <a:off x="7738110" y="3048754"/>
            <a:ext cx="4453890" cy="208796"/>
          </a:xfrm>
          <a:prstGeom prst="rect">
            <a:avLst/>
          </a:prstGeom>
          <a:solidFill>
            <a:srgbClr val="3B7D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C660A9-71C0-675E-177F-577EB998E51D}"/>
              </a:ext>
            </a:extLst>
          </p:cNvPr>
          <p:cNvSpPr/>
          <p:nvPr/>
        </p:nvSpPr>
        <p:spPr>
          <a:xfrm>
            <a:off x="1357432" y="3048754"/>
            <a:ext cx="4453890" cy="208796"/>
          </a:xfrm>
          <a:prstGeom prst="rect">
            <a:avLst/>
          </a:prstGeom>
          <a:solidFill>
            <a:srgbClr val="3B7D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686" y="1355229"/>
            <a:ext cx="1130662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To complete the household questionnaire, you need to find a suitable respondent, that is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an adult (preferably a usual member) aged 15 and above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.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cs typeface="Biome Light" panose="020B0502040204020203" pitchFamily="34" charset="0"/>
            </a:endParaRP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This adult must be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capable of providing information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needed to fill in the Household Questionnaire.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cs typeface="Biome Light" panose="020B0502040204020203" pitchFamily="34" charset="0"/>
            </a:endParaRP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The questions will be addressed to a single individual in the household, however, where appropriate you may need to consult other members for specific information like age, industry,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D911A-51C5-F8E5-91F2-A287C8AE2C75}"/>
              </a:ext>
            </a:extLst>
          </p:cNvPr>
          <p:cNvSpPr txBox="1"/>
          <p:nvPr/>
        </p:nvSpPr>
        <p:spPr>
          <a:xfrm>
            <a:off x="1398896" y="444976"/>
            <a:ext cx="9669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微软雅黑"/>
              </a:rPr>
              <a:t>RESPONDENT TO THE HOUSEHOLD QUESTIONNAIRE</a:t>
            </a:r>
          </a:p>
        </p:txBody>
      </p:sp>
    </p:spTree>
    <p:extLst>
      <p:ext uri="{BB962C8B-B14F-4D97-AF65-F5344CB8AC3E}">
        <p14:creationId xmlns:p14="http://schemas.microsoft.com/office/powerpoint/2010/main" val="344832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623" y="417485"/>
            <a:ext cx="9599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RELATIONSHIP TO THE HEAD OF HOUSEHOLD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128" y="1125388"/>
            <a:ext cx="1070149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If the head of the household was absent on the Census Night recode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10. Usual head of </a:t>
            </a: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hh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-Absent else recode 11.</a:t>
            </a:r>
          </a:p>
          <a:p>
            <a:pPr marL="342900" lvl="1" indent="-342900" algn="just">
              <a:buBlip>
                <a:blip r:embed="rId2"/>
              </a:buBlip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When a man and woman live together and consider themselves as husband and wife, whether legally married or not, treat them as such.</a:t>
            </a:r>
          </a:p>
          <a:p>
            <a:pPr marL="342900" indent="-342900" algn="just">
              <a:buBlip>
                <a:blip r:embed="rId2"/>
              </a:buBlip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For non-related persons living together in a Household, identify any one of them who slept in the Household on the Census Night as the Head of Household. Recode the rest as non–relatives (28).</a:t>
            </a:r>
          </a:p>
          <a:p>
            <a:pPr marL="342900" indent="-342900" algn="just">
              <a:buBlip>
                <a:blip r:embed="rId2"/>
              </a:buBlip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Adopted/foster Children should be recorded as non-relatives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6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3AEA9-DE04-F406-003B-E50CA5860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0F879A-80A5-920C-66CB-61771B10CE1D}"/>
              </a:ext>
            </a:extLst>
          </p:cNvPr>
          <p:cNvSpPr txBox="1"/>
          <p:nvPr/>
        </p:nvSpPr>
        <p:spPr>
          <a:xfrm>
            <a:off x="1735494" y="383991"/>
            <a:ext cx="853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P18: PLACE OF BIRTH 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9960-171C-1012-7B2E-64B1E52A53BB}"/>
              </a:ext>
            </a:extLst>
          </p:cNvPr>
          <p:cNvSpPr txBox="1"/>
          <p:nvPr/>
        </p:nvSpPr>
        <p:spPr>
          <a:xfrm>
            <a:off x="755300" y="1189830"/>
            <a:ext cx="10681399" cy="48320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US" sz="2800" dirty="0">
              <a:solidFill>
                <a:srgbClr val="4472C4"/>
              </a:solidFill>
              <a:latin typeface="Century Schoolbook" panose="02040604050505020304" pitchFamily="18" charset="0"/>
            </a:endParaRPr>
          </a:p>
          <a:p>
            <a:pPr marL="457200" indent="-457200" algn="just">
              <a:buBlip>
                <a:blip r:embed="rId2"/>
              </a:buBlip>
            </a:pPr>
            <a:r>
              <a:rPr lang="en-US" sz="2800" b="1" i="1" dirty="0">
                <a:solidFill>
                  <a:srgbClr val="FF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CAPTURE THE PLACE OF USUAL RESIDENCE OF [NAME’s] MOTHER AT BIRTH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at the time she/he was born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buBlip>
                <a:blip r:embed="rId2"/>
              </a:buBlip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buBlip>
                <a:blip r:embed="rId2"/>
              </a:buBlip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For districts that were split from another , write the location as the current district or  according to district boundaries existing at the time of the census</a:t>
            </a:r>
          </a:p>
          <a:p>
            <a:pPr marL="457200" indent="-457200" algn="just">
              <a:buBlip>
                <a:blip r:embed="rId2"/>
              </a:buBlip>
            </a:pPr>
            <a:endParaRPr lang="en-GB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buBlip>
                <a:blip r:embed="rId2"/>
              </a:buBlip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Relate the person’s birthplace to the present district’s boundaries as far as possible using the code list provided. </a:t>
            </a:r>
          </a:p>
        </p:txBody>
      </p:sp>
    </p:spTree>
    <p:extLst>
      <p:ext uri="{BB962C8B-B14F-4D97-AF65-F5344CB8AC3E}">
        <p14:creationId xmlns:p14="http://schemas.microsoft.com/office/powerpoint/2010/main" val="42044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494" y="383991"/>
            <a:ext cx="853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P18: PLACE OF BIRTH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2173" y="1211030"/>
            <a:ext cx="11173463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Ask: In which district/country was (Names) mother living at the time of his/her birth?</a:t>
            </a:r>
          </a:p>
          <a:p>
            <a:pPr algn="just"/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If in Uganda, write the district code, otherwise write the country of birth code (Refer to Code list)  </a:t>
            </a:r>
          </a:p>
          <a:p>
            <a:pPr algn="just"/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For example, if a person was born in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Busia District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, select “202”.,</a:t>
            </a:r>
          </a:p>
          <a:p>
            <a:pPr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If born in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Somalia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select “707”,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Kenya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“701”, and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Rwanda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“703” 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Select </a:t>
            </a:r>
            <a:r>
              <a:rPr lang="en-US" sz="2800" b="1" dirty="0">
                <a:solidFill>
                  <a:srgbClr val="FF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“998”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if the person was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not born in Uganda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the Country of birth is not known</a:t>
            </a:r>
          </a:p>
        </p:txBody>
      </p:sp>
    </p:spTree>
    <p:extLst>
      <p:ext uri="{BB962C8B-B14F-4D97-AF65-F5344CB8AC3E}">
        <p14:creationId xmlns:p14="http://schemas.microsoft.com/office/powerpoint/2010/main" val="33364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67DBF8-34AB-7070-22ED-D24FF1CE25CE}"/>
              </a:ext>
            </a:extLst>
          </p:cNvPr>
          <p:cNvGrpSpPr/>
          <p:nvPr/>
        </p:nvGrpSpPr>
        <p:grpSpPr>
          <a:xfrm>
            <a:off x="1584873" y="1489829"/>
            <a:ext cx="2279203" cy="4574556"/>
            <a:chOff x="2076062" y="1376083"/>
            <a:chExt cx="2279203" cy="40561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EBBB86-D5D1-C308-3057-512C51E8073A}"/>
                </a:ext>
              </a:extLst>
            </p:cNvPr>
            <p:cNvSpPr/>
            <p:nvPr/>
          </p:nvSpPr>
          <p:spPr>
            <a:xfrm>
              <a:off x="2076062" y="1832206"/>
              <a:ext cx="2279203" cy="3600000"/>
            </a:xfrm>
            <a:prstGeom prst="rect">
              <a:avLst/>
            </a:prstGeom>
            <a:solidFill>
              <a:srgbClr val="F2F2F2"/>
            </a:solidFill>
            <a:ln w="76200">
              <a:solidFill>
                <a:schemeClr val="accent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tIns="252000">
              <a:noAutofit/>
            </a:bodyPr>
            <a:lstStyle/>
            <a:p>
              <a:pPr marR="0">
                <a:spcBef>
                  <a:spcPts val="0"/>
                </a:spcBef>
                <a:spcAft>
                  <a:spcPts val="800"/>
                </a:spcAft>
                <a:tabLst>
                  <a:tab pos="254000" algn="l"/>
                  <a:tab pos="1466850" algn="l"/>
                  <a:tab pos="2223135" algn="l"/>
                  <a:tab pos="3242945" algn="l"/>
                  <a:tab pos="4104005" algn="l"/>
                  <a:tab pos="4762500" algn="l"/>
                  <a:tab pos="5908675" algn="l"/>
                  <a:tab pos="6803390" algn="l"/>
                  <a:tab pos="7449820" algn="l"/>
                  <a:tab pos="8134350" algn="l"/>
                  <a:tab pos="8640445" algn="l"/>
                </a:tabLst>
              </a:pPr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Collect information on household members who have </a:t>
              </a:r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died in the </a:t>
              </a:r>
              <a:r>
                <a:rPr lang="en-US" sz="2200" b="1" dirty="0">
                  <a:solidFill>
                    <a:srgbClr val="FF0000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12 months prior to the census night </a:t>
              </a:r>
            </a:p>
            <a:p>
              <a:pPr marR="0">
                <a:spcBef>
                  <a:spcPts val="0"/>
                </a:spcBef>
                <a:spcAft>
                  <a:spcPts val="800"/>
                </a:spcAft>
                <a:tabLst>
                  <a:tab pos="254000" algn="l"/>
                  <a:tab pos="1466850" algn="l"/>
                  <a:tab pos="2223135" algn="l"/>
                  <a:tab pos="3242945" algn="l"/>
                  <a:tab pos="4104005" algn="l"/>
                  <a:tab pos="4762500" algn="l"/>
                  <a:tab pos="5908675" algn="l"/>
                  <a:tab pos="6803390" algn="l"/>
                  <a:tab pos="7449820" algn="l"/>
                  <a:tab pos="8134350" algn="l"/>
                  <a:tab pos="8640445" algn="l"/>
                </a:tabLst>
              </a:pPr>
              <a:r>
                <a:rPr lang="en-US" sz="2000" b="1" dirty="0">
                  <a:solidFill>
                    <a:srgbClr val="385723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(May 2023 up to 9</a:t>
              </a:r>
              <a:r>
                <a:rPr lang="en-US" sz="2000" b="1" baseline="30000" dirty="0">
                  <a:solidFill>
                    <a:srgbClr val="385723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sz="2000" b="1" dirty="0">
                  <a:solidFill>
                    <a:srgbClr val="385723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  May 2024</a:t>
              </a:r>
              <a:r>
                <a:rPr lang="en-US" sz="2000" dirty="0">
                  <a:solidFill>
                    <a:srgbClr val="385723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)</a:t>
              </a:r>
              <a:endParaRPr lang="en-US" sz="2200" dirty="0">
                <a:solidFill>
                  <a:srgbClr val="385723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6" name="Clipboard2">
              <a:extLst>
                <a:ext uri="{FF2B5EF4-FFF2-40B4-BE49-F238E27FC236}">
                  <a16:creationId xmlns:a16="http://schemas.microsoft.com/office/drawing/2014/main" id="{036E8FCD-B08C-8255-F4D8-095A6EBF055D}"/>
                </a:ext>
              </a:extLst>
            </p:cNvPr>
            <p:cNvSpPr>
              <a:spLocks noChangeAspect="1"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606357" y="1376083"/>
              <a:ext cx="980927" cy="417801"/>
            </a:xfrm>
            <a:custGeom>
              <a:avLst/>
              <a:gdLst>
                <a:gd name="T0" fmla="*/ 426 w 575"/>
                <a:gd name="T1" fmla="*/ 95 h 245"/>
                <a:gd name="T2" fmla="*/ 405 w 575"/>
                <a:gd name="T3" fmla="*/ 95 h 245"/>
                <a:gd name="T4" fmla="*/ 287 w 575"/>
                <a:gd name="T5" fmla="*/ 0 h 245"/>
                <a:gd name="T6" fmla="*/ 170 w 575"/>
                <a:gd name="T7" fmla="*/ 95 h 245"/>
                <a:gd name="T8" fmla="*/ 148 w 575"/>
                <a:gd name="T9" fmla="*/ 95 h 245"/>
                <a:gd name="T10" fmla="*/ 0 w 575"/>
                <a:gd name="T11" fmla="*/ 245 h 245"/>
                <a:gd name="T12" fmla="*/ 575 w 575"/>
                <a:gd name="T13" fmla="*/ 245 h 245"/>
                <a:gd name="T14" fmla="*/ 426 w 575"/>
                <a:gd name="T15" fmla="*/ 95 h 245"/>
                <a:gd name="T16" fmla="*/ 281 w 575"/>
                <a:gd name="T17" fmla="*/ 123 h 245"/>
                <a:gd name="T18" fmla="*/ 229 w 575"/>
                <a:gd name="T19" fmla="*/ 85 h 245"/>
                <a:gd name="T20" fmla="*/ 281 w 575"/>
                <a:gd name="T21" fmla="*/ 48 h 245"/>
                <a:gd name="T22" fmla="*/ 333 w 575"/>
                <a:gd name="T23" fmla="*/ 85 h 245"/>
                <a:gd name="T24" fmla="*/ 281 w 575"/>
                <a:gd name="T25" fmla="*/ 12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" h="245">
                  <a:moveTo>
                    <a:pt x="426" y="95"/>
                  </a:moveTo>
                  <a:lnTo>
                    <a:pt x="405" y="95"/>
                  </a:lnTo>
                  <a:cubicBezTo>
                    <a:pt x="401" y="32"/>
                    <a:pt x="350" y="0"/>
                    <a:pt x="287" y="0"/>
                  </a:cubicBezTo>
                  <a:cubicBezTo>
                    <a:pt x="224" y="0"/>
                    <a:pt x="173" y="32"/>
                    <a:pt x="170" y="95"/>
                  </a:cubicBezTo>
                  <a:lnTo>
                    <a:pt x="148" y="95"/>
                  </a:lnTo>
                  <a:cubicBezTo>
                    <a:pt x="66" y="95"/>
                    <a:pt x="0" y="145"/>
                    <a:pt x="0" y="245"/>
                  </a:cubicBezTo>
                  <a:lnTo>
                    <a:pt x="575" y="245"/>
                  </a:lnTo>
                  <a:cubicBezTo>
                    <a:pt x="575" y="145"/>
                    <a:pt x="508" y="95"/>
                    <a:pt x="426" y="95"/>
                  </a:cubicBezTo>
                  <a:close/>
                  <a:moveTo>
                    <a:pt x="281" y="123"/>
                  </a:moveTo>
                  <a:cubicBezTo>
                    <a:pt x="252" y="123"/>
                    <a:pt x="229" y="106"/>
                    <a:pt x="229" y="85"/>
                  </a:cubicBezTo>
                  <a:cubicBezTo>
                    <a:pt x="229" y="64"/>
                    <a:pt x="252" y="48"/>
                    <a:pt x="281" y="48"/>
                  </a:cubicBezTo>
                  <a:cubicBezTo>
                    <a:pt x="309" y="48"/>
                    <a:pt x="333" y="64"/>
                    <a:pt x="333" y="85"/>
                  </a:cubicBezTo>
                  <a:cubicBezTo>
                    <a:pt x="333" y="106"/>
                    <a:pt x="309" y="123"/>
                    <a:pt x="281" y="12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25200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D1BADE-7BBD-98B6-C807-1D0E4E1AC5B6}"/>
              </a:ext>
            </a:extLst>
          </p:cNvPr>
          <p:cNvGrpSpPr/>
          <p:nvPr/>
        </p:nvGrpSpPr>
        <p:grpSpPr>
          <a:xfrm>
            <a:off x="4272382" y="1538392"/>
            <a:ext cx="2123038" cy="4556505"/>
            <a:chOff x="1759614" y="1417574"/>
            <a:chExt cx="2123038" cy="455650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26E4C5-2049-DFF0-3755-BE7976E33CDE}"/>
                </a:ext>
              </a:extLst>
            </p:cNvPr>
            <p:cNvSpPr/>
            <p:nvPr/>
          </p:nvSpPr>
          <p:spPr>
            <a:xfrm>
              <a:off x="1759614" y="1860544"/>
              <a:ext cx="2123038" cy="4113535"/>
            </a:xfrm>
            <a:prstGeom prst="rect">
              <a:avLst/>
            </a:prstGeom>
            <a:solidFill>
              <a:srgbClr val="F2F2F2"/>
            </a:solidFill>
            <a:ln w="76200">
              <a:solidFill>
                <a:schemeClr val="accent2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tIns="252000">
              <a:noAutofit/>
            </a:bodyPr>
            <a:lstStyle/>
            <a:p>
              <a:pPr algn="ctr"/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Deaths that occur after the census night are not to be recoded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9" name="Clipboard2">
              <a:extLst>
                <a:ext uri="{FF2B5EF4-FFF2-40B4-BE49-F238E27FC236}">
                  <a16:creationId xmlns:a16="http://schemas.microsoft.com/office/drawing/2014/main" id="{6E50C425-E9DD-B408-7551-137297CB160F}"/>
                </a:ext>
              </a:extLst>
            </p:cNvPr>
            <p:cNvSpPr>
              <a:spLocks noChangeAspect="1"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2184908" y="1417574"/>
              <a:ext cx="980927" cy="417801"/>
            </a:xfrm>
            <a:custGeom>
              <a:avLst/>
              <a:gdLst>
                <a:gd name="T0" fmla="*/ 426 w 575"/>
                <a:gd name="T1" fmla="*/ 95 h 245"/>
                <a:gd name="T2" fmla="*/ 405 w 575"/>
                <a:gd name="T3" fmla="*/ 95 h 245"/>
                <a:gd name="T4" fmla="*/ 287 w 575"/>
                <a:gd name="T5" fmla="*/ 0 h 245"/>
                <a:gd name="T6" fmla="*/ 170 w 575"/>
                <a:gd name="T7" fmla="*/ 95 h 245"/>
                <a:gd name="T8" fmla="*/ 148 w 575"/>
                <a:gd name="T9" fmla="*/ 95 h 245"/>
                <a:gd name="T10" fmla="*/ 0 w 575"/>
                <a:gd name="T11" fmla="*/ 245 h 245"/>
                <a:gd name="T12" fmla="*/ 575 w 575"/>
                <a:gd name="T13" fmla="*/ 245 h 245"/>
                <a:gd name="T14" fmla="*/ 426 w 575"/>
                <a:gd name="T15" fmla="*/ 95 h 245"/>
                <a:gd name="T16" fmla="*/ 281 w 575"/>
                <a:gd name="T17" fmla="*/ 123 h 245"/>
                <a:gd name="T18" fmla="*/ 229 w 575"/>
                <a:gd name="T19" fmla="*/ 85 h 245"/>
                <a:gd name="T20" fmla="*/ 281 w 575"/>
                <a:gd name="T21" fmla="*/ 48 h 245"/>
                <a:gd name="T22" fmla="*/ 333 w 575"/>
                <a:gd name="T23" fmla="*/ 85 h 245"/>
                <a:gd name="T24" fmla="*/ 281 w 575"/>
                <a:gd name="T25" fmla="*/ 12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" h="245">
                  <a:moveTo>
                    <a:pt x="426" y="95"/>
                  </a:moveTo>
                  <a:lnTo>
                    <a:pt x="405" y="95"/>
                  </a:lnTo>
                  <a:cubicBezTo>
                    <a:pt x="401" y="32"/>
                    <a:pt x="350" y="0"/>
                    <a:pt x="287" y="0"/>
                  </a:cubicBezTo>
                  <a:cubicBezTo>
                    <a:pt x="224" y="0"/>
                    <a:pt x="173" y="32"/>
                    <a:pt x="170" y="95"/>
                  </a:cubicBezTo>
                  <a:lnTo>
                    <a:pt x="148" y="95"/>
                  </a:lnTo>
                  <a:cubicBezTo>
                    <a:pt x="66" y="95"/>
                    <a:pt x="0" y="145"/>
                    <a:pt x="0" y="245"/>
                  </a:cubicBezTo>
                  <a:lnTo>
                    <a:pt x="575" y="245"/>
                  </a:lnTo>
                  <a:cubicBezTo>
                    <a:pt x="575" y="145"/>
                    <a:pt x="508" y="95"/>
                    <a:pt x="426" y="95"/>
                  </a:cubicBezTo>
                  <a:close/>
                  <a:moveTo>
                    <a:pt x="281" y="123"/>
                  </a:moveTo>
                  <a:cubicBezTo>
                    <a:pt x="252" y="123"/>
                    <a:pt x="229" y="106"/>
                    <a:pt x="229" y="85"/>
                  </a:cubicBezTo>
                  <a:cubicBezTo>
                    <a:pt x="229" y="64"/>
                    <a:pt x="252" y="48"/>
                    <a:pt x="281" y="48"/>
                  </a:cubicBezTo>
                  <a:cubicBezTo>
                    <a:pt x="309" y="48"/>
                    <a:pt x="333" y="64"/>
                    <a:pt x="333" y="85"/>
                  </a:cubicBezTo>
                  <a:cubicBezTo>
                    <a:pt x="333" y="106"/>
                    <a:pt x="309" y="123"/>
                    <a:pt x="281" y="12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25200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048A16-0089-D66C-BA4B-76BC47731971}"/>
              </a:ext>
            </a:extLst>
          </p:cNvPr>
          <p:cNvGrpSpPr/>
          <p:nvPr/>
        </p:nvGrpSpPr>
        <p:grpSpPr>
          <a:xfrm>
            <a:off x="6803727" y="1516529"/>
            <a:ext cx="2123038" cy="4578368"/>
            <a:chOff x="1501705" y="1415621"/>
            <a:chExt cx="2362843" cy="457836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BCC7F5-218F-759F-1D76-03CB30EBD82F}"/>
                </a:ext>
              </a:extLst>
            </p:cNvPr>
            <p:cNvSpPr/>
            <p:nvPr/>
          </p:nvSpPr>
          <p:spPr>
            <a:xfrm>
              <a:off x="1501705" y="1880455"/>
              <a:ext cx="2362843" cy="4113534"/>
            </a:xfrm>
            <a:prstGeom prst="rect">
              <a:avLst/>
            </a:prstGeom>
            <a:solidFill>
              <a:srgbClr val="F2F2F2"/>
            </a:solidFill>
            <a:ln w="76200">
              <a:solidFill>
                <a:schemeClr val="accent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tIns="252000">
              <a:noAutofit/>
            </a:bodyPr>
            <a:lstStyle/>
            <a:p>
              <a:pPr>
                <a:spcAft>
                  <a:spcPts val="800"/>
                </a:spcAft>
                <a:tabLst>
                  <a:tab pos="254000" algn="l"/>
                  <a:tab pos="1466850" algn="l"/>
                  <a:tab pos="2223135" algn="l"/>
                  <a:tab pos="3242945" algn="l"/>
                  <a:tab pos="4104005" algn="l"/>
                  <a:tab pos="4762500" algn="l"/>
                  <a:tab pos="5908675" algn="l"/>
                  <a:tab pos="6803390" algn="l"/>
                  <a:tab pos="7449820" algn="l"/>
                  <a:tab pos="8134350" algn="l"/>
                  <a:tab pos="8640445" algn="l"/>
                </a:tabLst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Prepare the respondent to respond to questions on Household Deaths.</a:t>
              </a:r>
            </a:p>
            <a:p>
              <a:pPr>
                <a:spcAft>
                  <a:spcPts val="800"/>
                </a:spcAft>
                <a:tabLst>
                  <a:tab pos="254000" algn="l"/>
                  <a:tab pos="1466850" algn="l"/>
                  <a:tab pos="2223135" algn="l"/>
                  <a:tab pos="3242945" algn="l"/>
                  <a:tab pos="4104005" algn="l"/>
                  <a:tab pos="4762500" algn="l"/>
                  <a:tab pos="5908675" algn="l"/>
                  <a:tab pos="6803390" algn="l"/>
                  <a:tab pos="7449820" algn="l"/>
                  <a:tab pos="8134350" algn="l"/>
                  <a:tab pos="8640445" algn="l"/>
                </a:tabLst>
              </a:pPr>
              <a:endParaRPr lang="en-US" sz="20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  <a:tabLst>
                  <a:tab pos="254000" algn="l"/>
                  <a:tab pos="1466850" algn="l"/>
                  <a:tab pos="2223135" algn="l"/>
                  <a:tab pos="3242945" algn="l"/>
                  <a:tab pos="4104005" algn="l"/>
                  <a:tab pos="4762500" algn="l"/>
                  <a:tab pos="5908675" algn="l"/>
                  <a:tab pos="6803390" algn="l"/>
                  <a:tab pos="7449820" algn="l"/>
                  <a:tab pos="8134350" algn="l"/>
                  <a:tab pos="8640445" algn="l"/>
                </a:tabLst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Probe for babies who die just after being born to get all deaths captured</a:t>
              </a:r>
              <a:endParaRPr lang="en-UG" sz="20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2" name="Clipboard2">
              <a:extLst>
                <a:ext uri="{FF2B5EF4-FFF2-40B4-BE49-F238E27FC236}">
                  <a16:creationId xmlns:a16="http://schemas.microsoft.com/office/drawing/2014/main" id="{FE452F65-6CA0-B0AA-B845-4669F959D262}"/>
                </a:ext>
              </a:extLst>
            </p:cNvPr>
            <p:cNvSpPr>
              <a:spLocks noChangeAspect="1"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2192662" y="1415621"/>
              <a:ext cx="980927" cy="417801"/>
            </a:xfrm>
            <a:custGeom>
              <a:avLst/>
              <a:gdLst>
                <a:gd name="T0" fmla="*/ 426 w 575"/>
                <a:gd name="T1" fmla="*/ 95 h 245"/>
                <a:gd name="T2" fmla="*/ 405 w 575"/>
                <a:gd name="T3" fmla="*/ 95 h 245"/>
                <a:gd name="T4" fmla="*/ 287 w 575"/>
                <a:gd name="T5" fmla="*/ 0 h 245"/>
                <a:gd name="T6" fmla="*/ 170 w 575"/>
                <a:gd name="T7" fmla="*/ 95 h 245"/>
                <a:gd name="T8" fmla="*/ 148 w 575"/>
                <a:gd name="T9" fmla="*/ 95 h 245"/>
                <a:gd name="T10" fmla="*/ 0 w 575"/>
                <a:gd name="T11" fmla="*/ 245 h 245"/>
                <a:gd name="T12" fmla="*/ 575 w 575"/>
                <a:gd name="T13" fmla="*/ 245 h 245"/>
                <a:gd name="T14" fmla="*/ 426 w 575"/>
                <a:gd name="T15" fmla="*/ 95 h 245"/>
                <a:gd name="T16" fmla="*/ 281 w 575"/>
                <a:gd name="T17" fmla="*/ 123 h 245"/>
                <a:gd name="T18" fmla="*/ 229 w 575"/>
                <a:gd name="T19" fmla="*/ 85 h 245"/>
                <a:gd name="T20" fmla="*/ 281 w 575"/>
                <a:gd name="T21" fmla="*/ 48 h 245"/>
                <a:gd name="T22" fmla="*/ 333 w 575"/>
                <a:gd name="T23" fmla="*/ 85 h 245"/>
                <a:gd name="T24" fmla="*/ 281 w 575"/>
                <a:gd name="T25" fmla="*/ 12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" h="245">
                  <a:moveTo>
                    <a:pt x="426" y="95"/>
                  </a:moveTo>
                  <a:lnTo>
                    <a:pt x="405" y="95"/>
                  </a:lnTo>
                  <a:cubicBezTo>
                    <a:pt x="401" y="32"/>
                    <a:pt x="350" y="0"/>
                    <a:pt x="287" y="0"/>
                  </a:cubicBezTo>
                  <a:cubicBezTo>
                    <a:pt x="224" y="0"/>
                    <a:pt x="173" y="32"/>
                    <a:pt x="170" y="95"/>
                  </a:cubicBezTo>
                  <a:lnTo>
                    <a:pt x="148" y="95"/>
                  </a:lnTo>
                  <a:cubicBezTo>
                    <a:pt x="66" y="95"/>
                    <a:pt x="0" y="145"/>
                    <a:pt x="0" y="245"/>
                  </a:cubicBezTo>
                  <a:lnTo>
                    <a:pt x="575" y="245"/>
                  </a:lnTo>
                  <a:cubicBezTo>
                    <a:pt x="575" y="145"/>
                    <a:pt x="508" y="95"/>
                    <a:pt x="426" y="95"/>
                  </a:cubicBezTo>
                  <a:close/>
                  <a:moveTo>
                    <a:pt x="281" y="123"/>
                  </a:moveTo>
                  <a:cubicBezTo>
                    <a:pt x="252" y="123"/>
                    <a:pt x="229" y="106"/>
                    <a:pt x="229" y="85"/>
                  </a:cubicBezTo>
                  <a:cubicBezTo>
                    <a:pt x="229" y="64"/>
                    <a:pt x="252" y="48"/>
                    <a:pt x="281" y="48"/>
                  </a:cubicBezTo>
                  <a:cubicBezTo>
                    <a:pt x="309" y="48"/>
                    <a:pt x="333" y="64"/>
                    <a:pt x="333" y="85"/>
                  </a:cubicBezTo>
                  <a:cubicBezTo>
                    <a:pt x="333" y="106"/>
                    <a:pt x="309" y="123"/>
                    <a:pt x="281" y="12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25200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E119A8-6178-5FFB-6FFA-A7C3D83EC88C}"/>
              </a:ext>
            </a:extLst>
          </p:cNvPr>
          <p:cNvGrpSpPr/>
          <p:nvPr/>
        </p:nvGrpSpPr>
        <p:grpSpPr>
          <a:xfrm>
            <a:off x="9433025" y="1521872"/>
            <a:ext cx="2123039" cy="4547855"/>
            <a:chOff x="1249587" y="1268564"/>
            <a:chExt cx="2123039" cy="45478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4EC5EE-6C24-26A3-12FD-ABD94BD884F5}"/>
                </a:ext>
              </a:extLst>
            </p:cNvPr>
            <p:cNvSpPr/>
            <p:nvPr/>
          </p:nvSpPr>
          <p:spPr>
            <a:xfrm>
              <a:off x="1249587" y="1702885"/>
              <a:ext cx="2123039" cy="4113534"/>
            </a:xfrm>
            <a:prstGeom prst="rect">
              <a:avLst/>
            </a:prstGeom>
            <a:solidFill>
              <a:srgbClr val="F2F2F2"/>
            </a:solidFill>
            <a:ln w="76200">
              <a:solidFill>
                <a:schemeClr val="accent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tIns="252000">
              <a:noAutofit/>
            </a:bodyPr>
            <a:lstStyle/>
            <a:p>
              <a:pPr>
                <a:spcAft>
                  <a:spcPts val="800"/>
                </a:spcAft>
                <a:tabLst>
                  <a:tab pos="254000" algn="l"/>
                  <a:tab pos="1466850" algn="l"/>
                  <a:tab pos="2223135" algn="l"/>
                  <a:tab pos="3242945" algn="l"/>
                  <a:tab pos="4104005" algn="l"/>
                  <a:tab pos="4762500" algn="l"/>
                  <a:tab pos="5908675" algn="l"/>
                  <a:tab pos="6803390" algn="l"/>
                  <a:tab pos="7449820" algn="l"/>
                  <a:tab pos="8134350" algn="l"/>
                  <a:tab pos="8640445" algn="l"/>
                </a:tabLst>
              </a:pPr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The deceased persons must have been a usual member	of the household, regardless of place of death/burial.</a:t>
              </a:r>
              <a:endParaRPr lang="en-UG" sz="22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endParaRPr>
            </a:p>
            <a:p>
              <a:endParaRPr lang="en-US" sz="22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5" name="Clipboard2">
              <a:extLst>
                <a:ext uri="{FF2B5EF4-FFF2-40B4-BE49-F238E27FC236}">
                  <a16:creationId xmlns:a16="http://schemas.microsoft.com/office/drawing/2014/main" id="{7F98183A-B631-537F-A142-5D4C24714B8F}"/>
                </a:ext>
              </a:extLst>
            </p:cNvPr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1938033" y="1268564"/>
              <a:ext cx="980927" cy="417801"/>
            </a:xfrm>
            <a:custGeom>
              <a:avLst/>
              <a:gdLst>
                <a:gd name="T0" fmla="*/ 426 w 575"/>
                <a:gd name="T1" fmla="*/ 95 h 245"/>
                <a:gd name="T2" fmla="*/ 405 w 575"/>
                <a:gd name="T3" fmla="*/ 95 h 245"/>
                <a:gd name="T4" fmla="*/ 287 w 575"/>
                <a:gd name="T5" fmla="*/ 0 h 245"/>
                <a:gd name="T6" fmla="*/ 170 w 575"/>
                <a:gd name="T7" fmla="*/ 95 h 245"/>
                <a:gd name="T8" fmla="*/ 148 w 575"/>
                <a:gd name="T9" fmla="*/ 95 h 245"/>
                <a:gd name="T10" fmla="*/ 0 w 575"/>
                <a:gd name="T11" fmla="*/ 245 h 245"/>
                <a:gd name="T12" fmla="*/ 575 w 575"/>
                <a:gd name="T13" fmla="*/ 245 h 245"/>
                <a:gd name="T14" fmla="*/ 426 w 575"/>
                <a:gd name="T15" fmla="*/ 95 h 245"/>
                <a:gd name="T16" fmla="*/ 281 w 575"/>
                <a:gd name="T17" fmla="*/ 123 h 245"/>
                <a:gd name="T18" fmla="*/ 229 w 575"/>
                <a:gd name="T19" fmla="*/ 85 h 245"/>
                <a:gd name="T20" fmla="*/ 281 w 575"/>
                <a:gd name="T21" fmla="*/ 48 h 245"/>
                <a:gd name="T22" fmla="*/ 333 w 575"/>
                <a:gd name="T23" fmla="*/ 85 h 245"/>
                <a:gd name="T24" fmla="*/ 281 w 575"/>
                <a:gd name="T25" fmla="*/ 12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" h="245">
                  <a:moveTo>
                    <a:pt x="426" y="95"/>
                  </a:moveTo>
                  <a:lnTo>
                    <a:pt x="405" y="95"/>
                  </a:lnTo>
                  <a:cubicBezTo>
                    <a:pt x="401" y="32"/>
                    <a:pt x="350" y="0"/>
                    <a:pt x="287" y="0"/>
                  </a:cubicBezTo>
                  <a:cubicBezTo>
                    <a:pt x="224" y="0"/>
                    <a:pt x="173" y="32"/>
                    <a:pt x="170" y="95"/>
                  </a:cubicBezTo>
                  <a:lnTo>
                    <a:pt x="148" y="95"/>
                  </a:lnTo>
                  <a:cubicBezTo>
                    <a:pt x="66" y="95"/>
                    <a:pt x="0" y="145"/>
                    <a:pt x="0" y="245"/>
                  </a:cubicBezTo>
                  <a:lnTo>
                    <a:pt x="575" y="245"/>
                  </a:lnTo>
                  <a:cubicBezTo>
                    <a:pt x="575" y="145"/>
                    <a:pt x="508" y="95"/>
                    <a:pt x="426" y="95"/>
                  </a:cubicBezTo>
                  <a:close/>
                  <a:moveTo>
                    <a:pt x="281" y="123"/>
                  </a:moveTo>
                  <a:cubicBezTo>
                    <a:pt x="252" y="123"/>
                    <a:pt x="229" y="106"/>
                    <a:pt x="229" y="85"/>
                  </a:cubicBezTo>
                  <a:cubicBezTo>
                    <a:pt x="229" y="64"/>
                    <a:pt x="252" y="48"/>
                    <a:pt x="281" y="48"/>
                  </a:cubicBezTo>
                  <a:cubicBezTo>
                    <a:pt x="309" y="48"/>
                    <a:pt x="333" y="64"/>
                    <a:pt x="333" y="85"/>
                  </a:cubicBezTo>
                  <a:cubicBezTo>
                    <a:pt x="333" y="106"/>
                    <a:pt x="309" y="123"/>
                    <a:pt x="281" y="12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25200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593A9D3-EC4D-F130-1960-3CF9D8220E8F}"/>
              </a:ext>
            </a:extLst>
          </p:cNvPr>
          <p:cNvSpPr txBox="1"/>
          <p:nvPr/>
        </p:nvSpPr>
        <p:spPr>
          <a:xfrm>
            <a:off x="1278226" y="367513"/>
            <a:ext cx="9900544" cy="954107"/>
          </a:xfrm>
          <a:prstGeom prst="rect">
            <a:avLst/>
          </a:prstGeom>
          <a:solidFill>
            <a:schemeClr val="bg1">
              <a:alpha val="64000"/>
            </a:schemeClr>
          </a:solidFill>
          <a:ln w="15875" cmpd="sng">
            <a:solidFill>
              <a:srgbClr val="7030A0">
                <a:alpha val="0"/>
              </a:srgbClr>
            </a:solidFill>
          </a:ln>
          <a:effectLst>
            <a:outerShdw blurRad="50800" dist="50800" sx="1000" sy="1000" algn="ctr" rotWithShape="0">
              <a:srgbClr val="000000">
                <a:alpha val="21000"/>
              </a:srgb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Deaths in household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2800" b="1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not be confused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deaths in the family</a:t>
            </a:r>
          </a:p>
        </p:txBody>
      </p:sp>
    </p:spTree>
    <p:extLst>
      <p:ext uri="{BB962C8B-B14F-4D97-AF65-F5344CB8AC3E}">
        <p14:creationId xmlns:p14="http://schemas.microsoft.com/office/powerpoint/2010/main" val="354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10">
            <a:extLst>
              <a:ext uri="{FF2B5EF4-FFF2-40B4-BE49-F238E27FC236}">
                <a16:creationId xmlns:a16="http://schemas.microsoft.com/office/drawing/2014/main" id="{D1EFD667-44CF-145D-4063-3222013E6A62}"/>
              </a:ext>
            </a:extLst>
          </p:cNvPr>
          <p:cNvSpPr/>
          <p:nvPr/>
        </p:nvSpPr>
        <p:spPr>
          <a:xfrm rot="10800000" flipV="1">
            <a:off x="1627967" y="1821432"/>
            <a:ext cx="3207288" cy="4469301"/>
          </a:xfrm>
          <a:prstGeom prst="roundRect">
            <a:avLst>
              <a:gd name="adj" fmla="val 9095"/>
            </a:avLst>
          </a:prstGeom>
          <a:solidFill>
            <a:schemeClr val="lt1"/>
          </a:solidFill>
          <a:ln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" b="1" dirty="0">
              <a:solidFill>
                <a:schemeClr val="accent1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</a:rPr>
              <a:t>PREGNANT AT THE TIME  OF DEATH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Was [NAME] pregnant at the time of her death?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1=Yes&gt;&gt;IP4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2=No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8=Don’t Know</a:t>
            </a:r>
            <a:r>
              <a:rPr lang="en-US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4" name="Rectangle : avec coins arrondis en haut 12">
            <a:extLst>
              <a:ext uri="{FF2B5EF4-FFF2-40B4-BE49-F238E27FC236}">
                <a16:creationId xmlns:a16="http://schemas.microsoft.com/office/drawing/2014/main" id="{35B68536-971C-5C63-8988-043E992AF9C1}"/>
              </a:ext>
            </a:extLst>
          </p:cNvPr>
          <p:cNvSpPr/>
          <p:nvPr/>
        </p:nvSpPr>
        <p:spPr>
          <a:xfrm rot="10800000" flipH="1" flipV="1">
            <a:off x="1627752" y="1821431"/>
            <a:ext cx="3207290" cy="425348"/>
          </a:xfrm>
          <a:prstGeom prst="round2SameRect">
            <a:avLst>
              <a:gd name="adj1" fmla="val 46658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 : coins arrondis 22">
            <a:extLst>
              <a:ext uri="{FF2B5EF4-FFF2-40B4-BE49-F238E27FC236}">
                <a16:creationId xmlns:a16="http://schemas.microsoft.com/office/drawing/2014/main" id="{D63A7EB9-0131-DB2E-E690-ACED89981AD7}"/>
              </a:ext>
            </a:extLst>
          </p:cNvPr>
          <p:cNvSpPr/>
          <p:nvPr/>
        </p:nvSpPr>
        <p:spPr>
          <a:xfrm rot="10800000" flipV="1">
            <a:off x="5029199" y="1821432"/>
            <a:ext cx="3207287" cy="4578722"/>
          </a:xfrm>
          <a:prstGeom prst="roundRect">
            <a:avLst>
              <a:gd name="adj" fmla="val 9095"/>
            </a:avLst>
          </a:prstGeom>
          <a:solidFill>
            <a:schemeClr val="lt1"/>
          </a:solidFill>
          <a:ln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DIED WHILE GIVING BIRTH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Did [NAME] die while giving birth?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1= Yes&gt;&gt;IP4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2=No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8=Don’t Know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</p:txBody>
      </p:sp>
      <p:sp>
        <p:nvSpPr>
          <p:cNvPr id="6" name="Rectangle : avec coins arrondis en haut 23">
            <a:extLst>
              <a:ext uri="{FF2B5EF4-FFF2-40B4-BE49-F238E27FC236}">
                <a16:creationId xmlns:a16="http://schemas.microsoft.com/office/drawing/2014/main" id="{FD48C63C-165A-B80B-ECE6-F5F789EBAF63}"/>
              </a:ext>
            </a:extLst>
          </p:cNvPr>
          <p:cNvSpPr/>
          <p:nvPr/>
        </p:nvSpPr>
        <p:spPr>
          <a:xfrm rot="10800000" flipH="1" flipV="1">
            <a:off x="5029198" y="1821432"/>
            <a:ext cx="3207290" cy="425347"/>
          </a:xfrm>
          <a:prstGeom prst="round2SameRect">
            <a:avLst>
              <a:gd name="adj1" fmla="val 46658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 : coins arrondis 40">
            <a:extLst>
              <a:ext uri="{FF2B5EF4-FFF2-40B4-BE49-F238E27FC236}">
                <a16:creationId xmlns:a16="http://schemas.microsoft.com/office/drawing/2014/main" id="{8A61C5A0-A1AC-59F9-59B5-226D63B87E64}"/>
              </a:ext>
            </a:extLst>
          </p:cNvPr>
          <p:cNvSpPr/>
          <p:nvPr/>
        </p:nvSpPr>
        <p:spPr>
          <a:xfrm rot="10800000" flipV="1">
            <a:off x="8570683" y="1930853"/>
            <a:ext cx="3473018" cy="4469301"/>
          </a:xfrm>
          <a:prstGeom prst="roundRect">
            <a:avLst>
              <a:gd name="adj" fmla="val 9095"/>
            </a:avLst>
          </a:prstGeom>
          <a:solidFill>
            <a:schemeClr val="lt1"/>
          </a:solidFill>
          <a:ln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DIED WITHIN 6WKS OF DELIVERY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Did [NAME] die within 6 weeks after delivery?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1= Yes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2=No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8=Don’t Know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</p:txBody>
      </p:sp>
      <p:sp>
        <p:nvSpPr>
          <p:cNvPr id="10" name="Rectangle : avec coins arrondis en haut 41">
            <a:extLst>
              <a:ext uri="{FF2B5EF4-FFF2-40B4-BE49-F238E27FC236}">
                <a16:creationId xmlns:a16="http://schemas.microsoft.com/office/drawing/2014/main" id="{388AB8B6-A522-6FCE-0DB7-E02CFCC1D944}"/>
              </a:ext>
            </a:extLst>
          </p:cNvPr>
          <p:cNvSpPr/>
          <p:nvPr/>
        </p:nvSpPr>
        <p:spPr>
          <a:xfrm rot="10800000" flipH="1" flipV="1">
            <a:off x="8556925" y="1927681"/>
            <a:ext cx="3473018" cy="380058"/>
          </a:xfrm>
          <a:prstGeom prst="round2SameRect">
            <a:avLst>
              <a:gd name="adj1" fmla="val 46658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rganigramme : Décision 6 - 1">
            <a:extLst>
              <a:ext uri="{FF2B5EF4-FFF2-40B4-BE49-F238E27FC236}">
                <a16:creationId xmlns:a16="http://schemas.microsoft.com/office/drawing/2014/main" id="{C3D34FC9-373F-86A4-5E4F-70170624D6CF}"/>
              </a:ext>
            </a:extLst>
          </p:cNvPr>
          <p:cNvSpPr/>
          <p:nvPr/>
        </p:nvSpPr>
        <p:spPr>
          <a:xfrm>
            <a:off x="2503011" y="1344299"/>
            <a:ext cx="1286760" cy="1026846"/>
          </a:xfrm>
          <a:prstGeom prst="flowChartDecision">
            <a:avLst/>
          </a:prstGeom>
          <a:solidFill>
            <a:schemeClr val="accen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D6</a:t>
            </a:r>
          </a:p>
        </p:txBody>
      </p:sp>
      <p:sp>
        <p:nvSpPr>
          <p:cNvPr id="23" name="Organigramme : Décision 6 - 2">
            <a:extLst>
              <a:ext uri="{FF2B5EF4-FFF2-40B4-BE49-F238E27FC236}">
                <a16:creationId xmlns:a16="http://schemas.microsoft.com/office/drawing/2014/main" id="{C241CEB8-E887-C381-8D4C-4759A5826D14}"/>
              </a:ext>
            </a:extLst>
          </p:cNvPr>
          <p:cNvSpPr/>
          <p:nvPr/>
        </p:nvSpPr>
        <p:spPr>
          <a:xfrm>
            <a:off x="5846457" y="1428119"/>
            <a:ext cx="1230208" cy="1026846"/>
          </a:xfrm>
          <a:prstGeom prst="flowChartDecision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D7</a:t>
            </a:r>
          </a:p>
        </p:txBody>
      </p:sp>
      <p:sp>
        <p:nvSpPr>
          <p:cNvPr id="25" name="Organigramme : Décision 6 - 3">
            <a:extLst>
              <a:ext uri="{FF2B5EF4-FFF2-40B4-BE49-F238E27FC236}">
                <a16:creationId xmlns:a16="http://schemas.microsoft.com/office/drawing/2014/main" id="{C0FBEF6D-0920-787E-7BB3-472A6E68FC30}"/>
              </a:ext>
            </a:extLst>
          </p:cNvPr>
          <p:cNvSpPr/>
          <p:nvPr/>
        </p:nvSpPr>
        <p:spPr>
          <a:xfrm>
            <a:off x="9884561" y="1428119"/>
            <a:ext cx="1325011" cy="1144259"/>
          </a:xfrm>
          <a:prstGeom prst="flowChartDecision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D8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E97773-598A-A3FE-D7CF-693172522644}"/>
              </a:ext>
            </a:extLst>
          </p:cNvPr>
          <p:cNvSpPr txBox="1"/>
          <p:nvPr/>
        </p:nvSpPr>
        <p:spPr>
          <a:xfrm>
            <a:off x="1225899" y="331410"/>
            <a:ext cx="100885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775"/>
              </a:spcBef>
              <a:tabLst>
                <a:tab pos="551815" algn="l"/>
                <a:tab pos="553085" algn="l"/>
              </a:tabLst>
            </a:pPr>
            <a:r>
              <a:rPr lang="en-US" sz="2800" b="1" spc="-35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How to Complete Deaths in the Household Section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49117AD1-5713-8572-FFB8-7914E6B2D9EF}"/>
              </a:ext>
            </a:extLst>
          </p:cNvPr>
          <p:cNvSpPr txBox="1">
            <a:spLocks/>
          </p:cNvSpPr>
          <p:nvPr/>
        </p:nvSpPr>
        <p:spPr>
          <a:xfrm>
            <a:off x="3326004" y="1048003"/>
            <a:ext cx="4761863" cy="4553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MATERNAL</a:t>
            </a:r>
            <a:r>
              <a:rPr lang="en-US" sz="3200" b="1" spc="254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sz="3200" b="1" spc="5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DEATHS</a:t>
            </a:r>
          </a:p>
        </p:txBody>
      </p:sp>
    </p:spTree>
    <p:extLst>
      <p:ext uri="{BB962C8B-B14F-4D97-AF65-F5344CB8AC3E}">
        <p14:creationId xmlns:p14="http://schemas.microsoft.com/office/powerpoint/2010/main" val="41324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2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07F9-BA6B-8883-97F0-1CEE500D4236}"/>
              </a:ext>
            </a:extLst>
          </p:cNvPr>
          <p:cNvSpPr txBox="1">
            <a:spLocks/>
          </p:cNvSpPr>
          <p:nvPr/>
        </p:nvSpPr>
        <p:spPr>
          <a:xfrm>
            <a:off x="1310822" y="462418"/>
            <a:ext cx="9110133" cy="4987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KEY POINTS</a:t>
            </a:r>
            <a:endParaRPr lang="en-UG" sz="3200" b="1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F75CDB-FE2E-6EAB-D663-6471E1C61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3181" y="1951102"/>
            <a:ext cx="3632750" cy="3347964"/>
          </a:xfrm>
          <a:custGeom>
            <a:avLst/>
            <a:gdLst>
              <a:gd name="connsiteX0" fmla="*/ 0 w 5208459"/>
              <a:gd name="connsiteY0" fmla="*/ 0 h 4800147"/>
              <a:gd name="connsiteX1" fmla="*/ 5208459 w 5208459"/>
              <a:gd name="connsiteY1" fmla="*/ 0 h 4800147"/>
              <a:gd name="connsiteX2" fmla="*/ 5208459 w 5208459"/>
              <a:gd name="connsiteY2" fmla="*/ 2255074 h 4800147"/>
              <a:gd name="connsiteX3" fmla="*/ 4997830 w 5208459"/>
              <a:gd name="connsiteY3" fmla="*/ 2255074 h 4800147"/>
              <a:gd name="connsiteX4" fmla="*/ 4997830 w 5208459"/>
              <a:gd name="connsiteY4" fmla="*/ 4800147 h 4800147"/>
              <a:gd name="connsiteX5" fmla="*/ 0 w 5208459"/>
              <a:gd name="connsiteY5" fmla="*/ 4800147 h 480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8459" h="4800147">
                <a:moveTo>
                  <a:pt x="0" y="0"/>
                </a:moveTo>
                <a:lnTo>
                  <a:pt x="5208459" y="0"/>
                </a:lnTo>
                <a:lnTo>
                  <a:pt x="5208459" y="2255074"/>
                </a:lnTo>
                <a:lnTo>
                  <a:pt x="4997830" y="2255074"/>
                </a:lnTo>
                <a:lnTo>
                  <a:pt x="4997830" y="4800147"/>
                </a:lnTo>
                <a:lnTo>
                  <a:pt x="0" y="480014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8A0ECCB9-56B7-AD00-CAD8-489847000D32}"/>
              </a:ext>
            </a:extLst>
          </p:cNvPr>
          <p:cNvSpPr/>
          <p:nvPr/>
        </p:nvSpPr>
        <p:spPr>
          <a:xfrm>
            <a:off x="5703467" y="1458832"/>
            <a:ext cx="5842088" cy="13389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600" b="1" dirty="0">
                <a:latin typeface="Century Schoolbook" panose="02040604050505020304" pitchFamily="18" charset="0"/>
              </a:rPr>
              <a:t>Information collected is on deaths that occurred in the household in the last twelve months. The deaths should not be confused with deaths in the family.</a:t>
            </a:r>
            <a:endParaRPr lang="en-US" sz="1400" dirty="0">
              <a:latin typeface="Century Schoolbook" panose="02040604050505020304" pitchFamily="18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0D4874F6-83AF-7023-1674-25AE6D46642F}"/>
              </a:ext>
            </a:extLst>
          </p:cNvPr>
          <p:cNvSpPr>
            <a:spLocks noChangeAspect="1"/>
          </p:cNvSpPr>
          <p:nvPr/>
        </p:nvSpPr>
        <p:spPr>
          <a:xfrm rot="13186116">
            <a:off x="5056332" y="1994121"/>
            <a:ext cx="108719" cy="195693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E0F984C7-1D36-5A8C-C2A5-03E344E18CD9}"/>
              </a:ext>
            </a:extLst>
          </p:cNvPr>
          <p:cNvSpPr>
            <a:spLocks noChangeAspect="1"/>
          </p:cNvSpPr>
          <p:nvPr/>
        </p:nvSpPr>
        <p:spPr>
          <a:xfrm rot="14647227">
            <a:off x="5032838" y="3078575"/>
            <a:ext cx="110480" cy="144813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39F52DE3-D407-D863-F2B4-23F1DF89747E}"/>
              </a:ext>
            </a:extLst>
          </p:cNvPr>
          <p:cNvSpPr/>
          <p:nvPr/>
        </p:nvSpPr>
        <p:spPr>
          <a:xfrm>
            <a:off x="5703468" y="2895324"/>
            <a:ext cx="5842088" cy="14625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1300" algn="l"/>
                <a:tab pos="1466850" algn="l"/>
                <a:tab pos="2223135" algn="l"/>
                <a:tab pos="3242945" algn="l"/>
                <a:tab pos="4104005" algn="l"/>
                <a:tab pos="4762500" algn="l"/>
                <a:tab pos="5908675" algn="l"/>
                <a:tab pos="6803390" algn="l"/>
                <a:tab pos="7449820" algn="l"/>
                <a:tab pos="8134350" algn="l"/>
                <a:tab pos="8640445" algn="l"/>
              </a:tabLst>
            </a:pPr>
            <a:r>
              <a:rPr lang="en-US" sz="2000" b="1" kern="1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deceased persons must have been usual members of this household.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8F04F4FB-2BC5-95F5-BE14-C9822EA86E5D}"/>
              </a:ext>
            </a:extLst>
          </p:cNvPr>
          <p:cNvSpPr>
            <a:spLocks noChangeAspect="1"/>
          </p:cNvSpPr>
          <p:nvPr/>
        </p:nvSpPr>
        <p:spPr>
          <a:xfrm rot="8413884" flipV="1">
            <a:off x="5071572" y="3904895"/>
            <a:ext cx="108719" cy="19569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E7C077C4-7389-3658-F4BA-55CB66CC0069}"/>
              </a:ext>
            </a:extLst>
          </p:cNvPr>
          <p:cNvSpPr/>
          <p:nvPr/>
        </p:nvSpPr>
        <p:spPr>
          <a:xfrm>
            <a:off x="5713313" y="4596882"/>
            <a:ext cx="5681518" cy="16787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1300" algn="l"/>
                <a:tab pos="1466850" algn="l"/>
                <a:tab pos="2223135" algn="l"/>
                <a:tab pos="3242945" algn="l"/>
                <a:tab pos="4104005" algn="l"/>
                <a:tab pos="4762500" algn="l"/>
                <a:tab pos="5908675" algn="l"/>
                <a:tab pos="6803390" algn="l"/>
                <a:tab pos="7449820" algn="l"/>
                <a:tab pos="8134350" algn="l"/>
                <a:tab pos="8640445" algn="l"/>
              </a:tabLst>
            </a:pPr>
            <a:r>
              <a:rPr lang="en-US" sz="20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Probe for maternal deaths within the reference period (during pregnancy, giving birth or within 42 days after giving birth for women 10 -59 years).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A1E0C07-DF99-262A-477B-4C3E28BF60AF}"/>
              </a:ext>
            </a:extLst>
          </p:cNvPr>
          <p:cNvSpPr>
            <a:spLocks noChangeAspect="1"/>
          </p:cNvSpPr>
          <p:nvPr/>
        </p:nvSpPr>
        <p:spPr>
          <a:xfrm>
            <a:off x="5780391" y="1746534"/>
            <a:ext cx="746900" cy="7469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FA435F8-6A5D-DF3A-EDD1-C5836395A69B}"/>
              </a:ext>
            </a:extLst>
          </p:cNvPr>
          <p:cNvSpPr>
            <a:spLocks noChangeAspect="1"/>
          </p:cNvSpPr>
          <p:nvPr/>
        </p:nvSpPr>
        <p:spPr>
          <a:xfrm>
            <a:off x="5780390" y="3251634"/>
            <a:ext cx="746900" cy="7469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174D37C-5793-6821-5FAA-236726A3E108}"/>
              </a:ext>
            </a:extLst>
          </p:cNvPr>
          <p:cNvSpPr>
            <a:spLocks noChangeAspect="1"/>
          </p:cNvSpPr>
          <p:nvPr/>
        </p:nvSpPr>
        <p:spPr>
          <a:xfrm>
            <a:off x="5780388" y="5042634"/>
            <a:ext cx="746900" cy="7469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05156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AB6EE-0EB4-2216-4D54-E6C538B874CE}"/>
              </a:ext>
            </a:extLst>
          </p:cNvPr>
          <p:cNvSpPr/>
          <p:nvPr/>
        </p:nvSpPr>
        <p:spPr>
          <a:xfrm>
            <a:off x="1519082" y="872837"/>
            <a:ext cx="10126958" cy="4770537"/>
          </a:xfrm>
          <a:prstGeom prst="rect">
            <a:avLst/>
          </a:prstGeom>
          <a:solidFill>
            <a:schemeClr val="bg1"/>
          </a:solidFill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endParaRPr lang="en-US" sz="3600" b="1" dirty="0">
              <a:solidFill>
                <a:srgbClr val="FA8F04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微软雅黑"/>
              </a:rPr>
              <a:t>NATIONAL POPULATION AND HOUSING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微软雅黑"/>
              </a:rPr>
              <a:t>CENSUS 2024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FF0000"/>
              </a:solidFill>
              <a:latin typeface="Century Schoolbook" panose="02040604050505020304" pitchFamily="18" charset="0"/>
              <a:ea typeface="微软雅黑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anose="02040604050505020304" pitchFamily="18" charset="0"/>
              <a:ea typeface="微软雅黑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微软雅黑"/>
              </a:rPr>
              <a:t>Enumerating Non-Household Population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ea typeface="微软雅黑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微软雅黑"/>
              </a:rPr>
              <a:t>INSTITUTION QUESTIONNAIRE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微软雅黑"/>
            </a:endParaRPr>
          </a:p>
          <a:p>
            <a:pPr lvl="1" algn="ctr"/>
            <a:r>
              <a:rPr lang="en-US" sz="3200" b="1" dirty="0">
                <a:solidFill>
                  <a:schemeClr val="accent5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 </a:t>
            </a:r>
            <a:endParaRPr lang="en-US" altLang="en-US" sz="3200" dirty="0">
              <a:solidFill>
                <a:schemeClr val="accent5"/>
              </a:solidFill>
              <a:latin typeface="Century Schoolbook" panose="02040604050505020304" pitchFamily="18" charset="0"/>
              <a:ea typeface="Microsoft YaHei UI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u="none" dirty="0">
              <a:solidFill>
                <a:schemeClr val="accent6">
                  <a:lumMod val="50000"/>
                </a:schemeClr>
              </a:solidFill>
              <a:latin typeface="Microsoft YaHei UI" panose="020B0503020204020204" charset="-122"/>
              <a:ea typeface="Microsoft YaHei UI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79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2571" y="397363"/>
            <a:ext cx="6772590" cy="5170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4000" dirty="0">
                <a:solidFill>
                  <a:srgbClr val="FA8F04"/>
                </a:solidFill>
                <a:latin typeface="Microsoft YaHei UI" panose="020B0503020204020204" charset="-122"/>
                <a:ea typeface="Microsoft YaHei UI" panose="020B0503020204020204" charset="-122"/>
                <a:cs typeface="+mn-cs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WHAT ARE INSTITUTIONS?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10C71F-8034-AC64-4761-AB06AC448BB3}"/>
              </a:ext>
            </a:extLst>
          </p:cNvPr>
          <p:cNvSpPr txBox="1"/>
          <p:nvPr/>
        </p:nvSpPr>
        <p:spPr>
          <a:xfrm>
            <a:off x="1620981" y="1233020"/>
            <a:ext cx="9948025" cy="531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A place where a group of people live together but are not considered part of a household (e.g., schools, hospitals, prisons).</a:t>
            </a:r>
          </a:p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endParaRPr lang="en-GB" sz="14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cs typeface="Biome Light" panose="020B0502040204020203" pitchFamily="34" charset="0"/>
            </a:endParaRPr>
          </a:p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They house non-household populations crucial for total  population counts.</a:t>
            </a:r>
          </a:p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endParaRPr lang="en-GB" sz="12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cs typeface="Biome Light" panose="020B0502040204020203" pitchFamily="34" charset="0"/>
            </a:endParaRPr>
          </a:p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Administered on the first day of enumeration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i.e. 10th May 2024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to all institutions in their designated area. </a:t>
            </a:r>
          </a:p>
        </p:txBody>
      </p:sp>
    </p:spTree>
    <p:extLst>
      <p:ext uri="{BB962C8B-B14F-4D97-AF65-F5344CB8AC3E}">
        <p14:creationId xmlns:p14="http://schemas.microsoft.com/office/powerpoint/2010/main" val="1810727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078A2E-17BB-C176-0A3C-77CC2055D0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95055" y="1339850"/>
            <a:ext cx="9968345" cy="4837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3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Institutions formed from another become independent entities (e.g., a medical wing of a religious institution).</a:t>
            </a:r>
          </a:p>
          <a:p>
            <a:endParaRPr lang="en-GB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GB" sz="33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Institutional Categories</a:t>
            </a:r>
          </a:p>
          <a:p>
            <a:endParaRPr lang="en-GB" dirty="0">
              <a:solidFill>
                <a:schemeClr val="accent5"/>
              </a:solidFill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Institutional A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Institutional B</a:t>
            </a:r>
          </a:p>
          <a:p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975FA0-331B-FB75-3934-BBE2B0AB8B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2572" y="477750"/>
            <a:ext cx="8108768" cy="6081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 IDENTIFYING INSTITUTIONS</a:t>
            </a:r>
          </a:p>
        </p:txBody>
      </p:sp>
    </p:spTree>
    <p:extLst>
      <p:ext uri="{BB962C8B-B14F-4D97-AF65-F5344CB8AC3E}">
        <p14:creationId xmlns:p14="http://schemas.microsoft.com/office/powerpoint/2010/main" val="53698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0343" y="342552"/>
            <a:ext cx="9781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CENSUS ENUMERATION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2864" y="1443841"/>
            <a:ext cx="96094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Who is </a:t>
            </a:r>
            <a:r>
              <a:rPr lang="x-none" sz="2800" b="1" u="sng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Eligib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le?</a:t>
            </a:r>
            <a:endParaRPr lang="en-US" sz="2800" u="sng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All persons (Ugandans and non Ugandans) within the boundaries of Uganda on the </a:t>
            </a:r>
            <a:r>
              <a:rPr lang="en-US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Census Night of 9</a:t>
            </a:r>
            <a:r>
              <a:rPr lang="en-US" sz="2800" b="1" baseline="30000" dirty="0">
                <a:solidFill>
                  <a:srgbClr val="FF0000"/>
                </a:solidFill>
                <a:latin typeface="Century Schoolbook" panose="02040604050505020304" pitchFamily="18" charset="0"/>
              </a:rPr>
              <a:t>th</a:t>
            </a:r>
            <a:r>
              <a:rPr lang="en-US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May 2024.</a:t>
            </a:r>
          </a:p>
          <a:p>
            <a:pPr lvl="0"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</a:p>
          <a:p>
            <a:pPr lvl="0"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All persons who will be in Uganda by midnight of May 9</a:t>
            </a:r>
            <a:r>
              <a:rPr lang="en-US" sz="2800" baseline="300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th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, 2024. </a:t>
            </a:r>
          </a:p>
        </p:txBody>
      </p:sp>
    </p:spTree>
    <p:extLst>
      <p:ext uri="{BB962C8B-B14F-4D97-AF65-F5344CB8AC3E}">
        <p14:creationId xmlns:p14="http://schemas.microsoft.com/office/powerpoint/2010/main" val="1516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7B056-9AF8-8BE4-7192-9D45422E2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00AAB4-D229-005C-B80A-81993EB08B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70239" y="1415674"/>
            <a:ext cx="10047828" cy="4837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-457200" algn="just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Secondary, vocational, and technical schools</a:t>
            </a:r>
          </a:p>
          <a:p>
            <a:pPr marL="457200" lvl="1" indent="-457200" algn="just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Colleges (Education, Nursing, Hygiene, Agriculture, etc.)</a:t>
            </a:r>
          </a:p>
          <a:p>
            <a:pPr marL="457200" lvl="1" indent="-457200" algn="just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Service training institutions (police, military, fire, prison, etc.)</a:t>
            </a:r>
          </a:p>
          <a:p>
            <a:pPr marL="457200" lvl="1" indent="-457200" algn="just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Universities/Technical Institutes/ Polytechnics/ University Colleges</a:t>
            </a:r>
          </a:p>
          <a:p>
            <a:pPr marL="457200" lvl="1" indent="-457200" algn="just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Seminaries/Theology Schools</a:t>
            </a:r>
          </a:p>
          <a:p>
            <a:pPr marL="457200" lvl="1" indent="-457200" algn="just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Hostels</a:t>
            </a:r>
          </a:p>
          <a:p>
            <a:pPr marL="457200" lvl="1" indent="-457200" algn="just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Children's Homes/Orphanages</a:t>
            </a:r>
          </a:p>
          <a:p>
            <a:pPr marL="457200" lvl="1" indent="-457200" algn="just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Mining/Road/Farm Camps</a:t>
            </a:r>
          </a:p>
          <a:p>
            <a:pPr marL="457200" lvl="1" indent="-457200" algn="just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Diplomatic community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ea typeface="+mn-ea"/>
              <a:cs typeface="Biome Light" panose="020B050204020402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7912CB-A075-0CB1-773B-4693B0314E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57424" y="306964"/>
            <a:ext cx="7677151" cy="11087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INSTITUTION A</a:t>
            </a:r>
          </a:p>
        </p:txBody>
      </p:sp>
    </p:spTree>
    <p:extLst>
      <p:ext uri="{BB962C8B-B14F-4D97-AF65-F5344CB8AC3E}">
        <p14:creationId xmlns:p14="http://schemas.microsoft.com/office/powerpoint/2010/main" val="905527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53F9F-6C4C-BE34-1B8B-09C1A2FA04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82091" y="1330325"/>
            <a:ext cx="9571759" cy="4837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-457200" algn="just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Hospitals, Polyclinics, Clinics, </a:t>
            </a:r>
          </a:p>
          <a:p>
            <a:pPr marL="457200" lvl="1" indent="-457200" algn="just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Health Posts, Health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Centers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, </a:t>
            </a:r>
          </a:p>
          <a:p>
            <a:pPr marL="457200" lvl="1" indent="-457200" algn="just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Maternity Homes</a:t>
            </a:r>
          </a:p>
          <a:p>
            <a:pPr marL="457200" lvl="1" indent="-457200" algn="just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Remand Homes, </a:t>
            </a:r>
          </a:p>
          <a:p>
            <a:pPr marL="457200" lvl="1" indent="-457200" algn="just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Police/Immigration/Military Cells</a:t>
            </a:r>
          </a:p>
          <a:p>
            <a:pPr marL="457200" lvl="1" indent="-457200" algn="just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Divine Healers, </a:t>
            </a:r>
          </a:p>
          <a:p>
            <a:pPr marL="457200" lvl="1" indent="-457200" algn="just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Prayer Camps</a:t>
            </a:r>
          </a:p>
          <a:p>
            <a:pPr lvl="1"/>
            <a:endParaRPr lang="en-GB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12D2EB-70A9-4EF8-754D-36C62E0533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7470" y="182677"/>
            <a:ext cx="7783830" cy="823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INSTITUTIONAL  B</a:t>
            </a:r>
            <a:endParaRPr lang="en-GB" b="1" dirty="0">
              <a:solidFill>
                <a:srgbClr val="FF0000"/>
              </a:solidFill>
              <a:latin typeface="Microsoft YaHei UI" panose="020B0503020204020204" charset="-122"/>
              <a:ea typeface="Microsoft YaHei U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74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60F42-0BF7-947B-3BB1-59A5FF366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459538-11A2-B546-CC6B-E82E114A79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37855" y="1475509"/>
            <a:ext cx="10255394" cy="4837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-457200" algn="just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Contains selected questions/variables from the Household Questionnaire.</a:t>
            </a:r>
          </a:p>
          <a:p>
            <a:pPr marL="457200" lvl="1" indent="-457200" algn="just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</a:pPr>
            <a:endParaRPr lang="en-GB" sz="32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ea typeface="+mn-ea"/>
              <a:cs typeface="Biome Light" panose="020B0502040204020203" pitchFamily="34" charset="0"/>
            </a:endParaRPr>
          </a:p>
          <a:p>
            <a:pPr marL="457200" lvl="1" indent="-457200" algn="just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Follows the same filling-in instructions as the Household Questionnaire</a:t>
            </a:r>
            <a:r>
              <a:rPr lang="en-GB" sz="3200" dirty="0">
                <a:solidFill>
                  <a:schemeClr val="accent1"/>
                </a:solidFill>
              </a:rPr>
              <a:t>.</a:t>
            </a:r>
          </a:p>
          <a:p>
            <a:endParaRPr lang="en-GB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D7AF04-F2EA-76C8-DE7A-25E8BFC83E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8124" y="451438"/>
            <a:ext cx="8229600" cy="102407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QUESTIONNAIRE</a:t>
            </a:r>
          </a:p>
        </p:txBody>
      </p:sp>
    </p:spTree>
    <p:extLst>
      <p:ext uri="{BB962C8B-B14F-4D97-AF65-F5344CB8AC3E}">
        <p14:creationId xmlns:p14="http://schemas.microsoft.com/office/powerpoint/2010/main" val="3191782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F4D10A-0B87-EE43-9BB7-5D5253445D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66352" y="1430004"/>
            <a:ext cx="9758549" cy="48823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-457200" algn="just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Institutions with a large number of residents can be challenging to enumerate effectively.</a:t>
            </a:r>
          </a:p>
          <a:p>
            <a:pPr marL="457200" lvl="1" indent="-457200" algn="just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To ensure smooth enumeration and proper supervision, facilities exceeding 200 residents will be divided into manageable blocks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Benefits of Blocking:</a:t>
            </a:r>
          </a:p>
          <a:p>
            <a:pPr marL="1371600" lvl="3" indent="-457200" algn="just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Easier enumeration process for enumerators.</a:t>
            </a:r>
          </a:p>
          <a:p>
            <a:pPr marL="1371600" lvl="3" indent="-457200" algn="just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Improved supervision and data quality control.</a:t>
            </a:r>
          </a:p>
          <a:p>
            <a:pPr marL="1371600" lvl="3" indent="-457200" algn="just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n-ea"/>
                <a:cs typeface="Biome Light" panose="020B0502040204020203" pitchFamily="34" charset="0"/>
              </a:rPr>
              <a:t>Reduced resident disruption during the enumeration process.</a:t>
            </a:r>
          </a:p>
          <a:p>
            <a:pPr marL="457200" lvl="1" indent="-457200" algn="just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ea typeface="+mn-ea"/>
              <a:cs typeface="Biome Light" panose="020B050204020402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25C779-F750-4A90-C2DF-E27C65B11B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2101" y="0"/>
            <a:ext cx="8703547" cy="168287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MANAGING LARGE INSTITUTIONS</a:t>
            </a:r>
          </a:p>
        </p:txBody>
      </p:sp>
    </p:spTree>
    <p:extLst>
      <p:ext uri="{BB962C8B-B14F-4D97-AF65-F5344CB8AC3E}">
        <p14:creationId xmlns:p14="http://schemas.microsoft.com/office/powerpoint/2010/main" val="1703010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3DA832-CCD2-7005-CD3E-FA6AB95E3C89}"/>
              </a:ext>
            </a:extLst>
          </p:cNvPr>
          <p:cNvSpPr/>
          <p:nvPr/>
        </p:nvSpPr>
        <p:spPr>
          <a:xfrm>
            <a:off x="2057400" y="1069979"/>
            <a:ext cx="858289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微软雅黑"/>
              </a:rPr>
              <a:t>NATIONAL POPULATION AND HOUSING CENSUS 2024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entury Schoolbook" panose="02040604050505020304" pitchFamily="18" charset="0"/>
              <a:ea typeface="微软雅黑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entury Schoolbook" panose="02040604050505020304" pitchFamily="18" charset="0"/>
              <a:ea typeface="微软雅黑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5B9BD5">
                  <a:lumMod val="75000"/>
                </a:srgbClr>
              </a:solidFill>
              <a:latin typeface="Century Schoolbook" panose="02040604050505020304" pitchFamily="18" charset="0"/>
              <a:ea typeface="微软雅黑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entury Schoolbook" panose="02040604050505020304" pitchFamily="18" charset="0"/>
              <a:ea typeface="微软雅黑"/>
              <a:cs typeface="Arial"/>
              <a:sym typeface="Arial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微软雅黑"/>
                <a:cs typeface="Arial"/>
                <a:sym typeface="Arial"/>
              </a:rPr>
              <a:t>FLOATING POPULATION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微软雅黑"/>
                <a:cs typeface="Arial"/>
                <a:sym typeface="Arial"/>
              </a:rPr>
              <a:t>QUESTIONNAIRE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entury Schoolbook" panose="02040604050505020304" pitchFamily="18" charset="0"/>
              <a:ea typeface="微软雅黑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entury Schoolbook" panose="02040604050505020304" pitchFamily="18" charset="0"/>
              <a:ea typeface="微软雅黑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3DA832-CCD2-7005-CD3E-FA6AB95E3C89}"/>
              </a:ext>
            </a:extLst>
          </p:cNvPr>
          <p:cNvSpPr/>
          <p:nvPr/>
        </p:nvSpPr>
        <p:spPr>
          <a:xfrm>
            <a:off x="1712126" y="1376064"/>
            <a:ext cx="10043679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indent="-457200" algn="just">
              <a:lnSpc>
                <a:spcPct val="150000"/>
              </a:lnSpc>
              <a:spcBef>
                <a:spcPts val="1000"/>
              </a:spcBef>
              <a:spcAft>
                <a:spcPts val="700"/>
              </a:spcAft>
              <a:buBlip>
                <a:blip r:embed="rId3"/>
              </a:buBlip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To be administered to persons who will not spend the Census Night in a household, institution or hotel. </a:t>
            </a:r>
          </a:p>
          <a:p>
            <a:pPr marR="0" lvl="1" indent="-457200" algn="just">
              <a:lnSpc>
                <a:spcPct val="150000"/>
              </a:lnSpc>
              <a:spcBef>
                <a:spcPts val="1000"/>
              </a:spcBef>
              <a:spcAft>
                <a:spcPts val="700"/>
              </a:spcAft>
              <a:buBlip>
                <a:blip r:embed="rId3"/>
              </a:buBlip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These include; </a:t>
            </a:r>
          </a:p>
          <a:p>
            <a:pPr lvl="3" indent="-457200" algn="just">
              <a:spcBef>
                <a:spcPts val="1000"/>
              </a:spcBef>
              <a:spcAft>
                <a:spcPts val="700"/>
              </a:spcAft>
              <a:buBlip>
                <a:blip r:embed="rId3"/>
              </a:buBlip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Outdoor sleepers / Homeless (</a:t>
            </a:r>
            <a:r>
              <a:rPr lang="en-US" sz="2400" dirty="0">
                <a:latin typeface="Arial" panose="020B0604020202020204" pitchFamily="34" charset="0"/>
              </a:rPr>
              <a:t>sleeping on verandahs, abandoned or makeshift structures, beggars, vagrants, and children on the streets or similar places)</a:t>
            </a:r>
          </a:p>
          <a:p>
            <a:pPr lvl="3" indent="-457200" algn="just">
              <a:spcBef>
                <a:spcPts val="1000"/>
              </a:spcBef>
              <a:spcAft>
                <a:spcPts val="700"/>
              </a:spcAft>
              <a:buBlip>
                <a:blip r:embed="rId3"/>
              </a:buBlip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Persons in transit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(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bus/taxi parks and airports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Biome Light" panose="020B0502040204020203" pitchFamily="34" charset="0"/>
              </a:rPr>
              <a:t>)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cs typeface="Biome Ligh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36B8FE-80EB-4003-E1FC-C987AEF2078B}"/>
              </a:ext>
            </a:extLst>
          </p:cNvPr>
          <p:cNvSpPr txBox="1"/>
          <p:nvPr/>
        </p:nvSpPr>
        <p:spPr>
          <a:xfrm>
            <a:off x="1323975" y="358259"/>
            <a:ext cx="9248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微软雅黑"/>
                <a:cs typeface="Arial"/>
                <a:sym typeface="Arial"/>
              </a:rPr>
              <a:t>FLOATING POPULATION QUESTIONNAIRE</a:t>
            </a:r>
          </a:p>
        </p:txBody>
      </p:sp>
    </p:spTree>
    <p:extLst>
      <p:ext uri="{BB962C8B-B14F-4D97-AF65-F5344CB8AC3E}">
        <p14:creationId xmlns:p14="http://schemas.microsoft.com/office/powerpoint/2010/main" val="786075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3DA832-CCD2-7005-CD3E-FA6AB95E3C89}"/>
              </a:ext>
            </a:extLst>
          </p:cNvPr>
          <p:cNvSpPr/>
          <p:nvPr/>
        </p:nvSpPr>
        <p:spPr>
          <a:xfrm>
            <a:off x="1471612" y="766771"/>
            <a:ext cx="10604789" cy="5784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9144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To be administered on the eve of the census night (9</a:t>
            </a:r>
            <a:r>
              <a:rPr lang="en-US" sz="2600" baseline="300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th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 May 2024) for persons expected to be on the road/air/rail on the census night. </a:t>
            </a:r>
          </a:p>
          <a:p>
            <a:pPr marL="742950" marR="9144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cs typeface="Biome Light" panose="020B0502040204020203" pitchFamily="34" charset="0"/>
            </a:endParaRPr>
          </a:p>
          <a:p>
            <a:pPr marL="742950" marR="9144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After midnight for the homeless. The District/City Census Committee to engage security and relevant organisations on how best this population can be enumerated before dawn.</a:t>
            </a:r>
          </a:p>
          <a:p>
            <a:pPr marL="742950" marR="9144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en-GB" sz="16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cs typeface="Biome Light" panose="020B0502040204020203" pitchFamily="34" charset="0"/>
            </a:endParaRPr>
          </a:p>
          <a:p>
            <a:pPr marL="742950" marR="9144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All the enumerated persons will be given a special card indicating that they have been enumerated.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200F8-E2A9-092F-E422-F978FC0FB889}"/>
              </a:ext>
            </a:extLst>
          </p:cNvPr>
          <p:cNvSpPr txBox="1"/>
          <p:nvPr/>
        </p:nvSpPr>
        <p:spPr>
          <a:xfrm>
            <a:off x="1471612" y="192004"/>
            <a:ext cx="9248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微软雅黑"/>
                <a:cs typeface="Arial"/>
                <a:sym typeface="Arial"/>
              </a:rPr>
              <a:t>FLOATING POPULATION QUESTIONNAIRE</a:t>
            </a:r>
          </a:p>
        </p:txBody>
      </p:sp>
    </p:spTree>
    <p:extLst>
      <p:ext uri="{BB962C8B-B14F-4D97-AF65-F5344CB8AC3E}">
        <p14:creationId xmlns:p14="http://schemas.microsoft.com/office/powerpoint/2010/main" val="3162823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3DA832-CCD2-7005-CD3E-FA6AB95E3C89}"/>
              </a:ext>
            </a:extLst>
          </p:cNvPr>
          <p:cNvSpPr/>
          <p:nvPr/>
        </p:nvSpPr>
        <p:spPr>
          <a:xfrm>
            <a:off x="1808018" y="1267927"/>
            <a:ext cx="9431482" cy="539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indent="-457200" algn="just">
              <a:lnSpc>
                <a:spcPct val="150000"/>
              </a:lnSpc>
              <a:spcBef>
                <a:spcPts val="1000"/>
              </a:spcBef>
              <a:spcAft>
                <a:spcPts val="700"/>
              </a:spcAft>
              <a:buBlip>
                <a:blip r:embed="rId3"/>
              </a:buBlip>
              <a:tabLst>
                <a:tab pos="365760" algn="l"/>
              </a:tabLs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Local buses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should be numerated at the point of Departure if they leave at midnight and record the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Bus Registration Number.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’ A sticker for the bus and cards for passengers will be issued. </a:t>
            </a:r>
          </a:p>
          <a:p>
            <a:pPr marR="0" lvl="1" indent="-457200" algn="just">
              <a:lnSpc>
                <a:spcPct val="150000"/>
              </a:lnSpc>
              <a:spcBef>
                <a:spcPts val="1000"/>
              </a:spcBef>
              <a:spcAft>
                <a:spcPts val="700"/>
              </a:spcAft>
              <a:buBlip>
                <a:blip r:embed="rId3"/>
              </a:buBlip>
              <a:tabLst>
                <a:tab pos="365760" algn="l"/>
              </a:tabLs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Districts at the border should monitor people entering or leaving Uganda at midnight and ensure they are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enumerated.Enumerate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 those Travelling out of Uganda at the “Point of Departure”.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C0CFB-370D-104F-B2FF-DC4C71EC3973}"/>
              </a:ext>
            </a:extLst>
          </p:cNvPr>
          <p:cNvSpPr txBox="1"/>
          <p:nvPr/>
        </p:nvSpPr>
        <p:spPr>
          <a:xfrm>
            <a:off x="1323975" y="358259"/>
            <a:ext cx="9248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微软雅黑"/>
                <a:cs typeface="Arial"/>
                <a:sym typeface="Arial"/>
              </a:rPr>
              <a:t>FLOATING POPULATION QUESTIONNAIRE</a:t>
            </a:r>
          </a:p>
        </p:txBody>
      </p:sp>
    </p:spTree>
    <p:extLst>
      <p:ext uri="{BB962C8B-B14F-4D97-AF65-F5344CB8AC3E}">
        <p14:creationId xmlns:p14="http://schemas.microsoft.com/office/powerpoint/2010/main" val="3960811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3DA832-CCD2-7005-CD3E-FA6AB95E3C89}"/>
              </a:ext>
            </a:extLst>
          </p:cNvPr>
          <p:cNvSpPr/>
          <p:nvPr/>
        </p:nvSpPr>
        <p:spPr>
          <a:xfrm>
            <a:off x="2057400" y="1069979"/>
            <a:ext cx="939338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微软雅黑"/>
              </a:rPr>
              <a:t>NATIONAL POPULATION AND HOUSING CENSUS 2024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entury Schoolbook" panose="02040604050505020304" pitchFamily="18" charset="0"/>
              <a:ea typeface="微软雅黑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entury Schoolbook" panose="02040604050505020304" pitchFamily="18" charset="0"/>
              <a:ea typeface="微软雅黑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5B9BD5">
                  <a:lumMod val="75000"/>
                </a:srgbClr>
              </a:solidFill>
              <a:latin typeface="Century Schoolbook" panose="02040604050505020304" pitchFamily="18" charset="0"/>
              <a:ea typeface="微软雅黑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entury Schoolbook" panose="02040604050505020304" pitchFamily="18" charset="0"/>
              <a:ea typeface="微软雅黑"/>
              <a:cs typeface="Arial"/>
              <a:sym typeface="Arial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微软雅黑"/>
                <a:cs typeface="Arial"/>
                <a:sym typeface="Arial"/>
              </a:rPr>
              <a:t>ACCOMODATION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微软雅黑"/>
                <a:cs typeface="Arial"/>
                <a:sym typeface="Arial"/>
              </a:rPr>
              <a:t>QUESTIONNAIRE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entury Schoolbook" panose="02040604050505020304" pitchFamily="18" charset="0"/>
              <a:ea typeface="微软雅黑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entury Schoolbook" panose="02040604050505020304" pitchFamily="18" charset="0"/>
              <a:ea typeface="微软雅黑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932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/>
          <p:nvPr/>
        </p:nvSpPr>
        <p:spPr>
          <a:xfrm>
            <a:off x="1631010" y="404087"/>
            <a:ext cx="89299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38562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Issues</a:t>
            </a:r>
            <a:endParaRPr dirty="0"/>
          </a:p>
        </p:txBody>
      </p:sp>
      <p:sp>
        <p:nvSpPr>
          <p:cNvPr id="143" name="Google Shape;143;p3"/>
          <p:cNvSpPr txBox="1"/>
          <p:nvPr/>
        </p:nvSpPr>
        <p:spPr>
          <a:xfrm>
            <a:off x="1535373" y="1216285"/>
            <a:ext cx="10406418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8562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Accommodation questionnaire will be filled on 9th/10</a:t>
            </a:r>
            <a:r>
              <a:rPr lang="en-US" sz="2800" baseline="30000" dirty="0">
                <a:solidFill>
                  <a:srgbClr val="38562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</a:t>
            </a:r>
            <a:r>
              <a:rPr lang="en-US" sz="2800" dirty="0">
                <a:solidFill>
                  <a:srgbClr val="38562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May 2024 by Guests and Hotel Management and left at the reception on the same day.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38562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8562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ambassadors will be enumerated using this questionnaire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8562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households where the members are confirmed present but elusive. After several trials the supervisor may clear the use of this </a:t>
            </a:r>
            <a:r>
              <a:rPr lang="en-US" sz="2800" dirty="0" err="1">
                <a:solidFill>
                  <a:srgbClr val="38562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qnn</a:t>
            </a:r>
            <a:r>
              <a:rPr lang="en-US" sz="2800" dirty="0">
                <a:solidFill>
                  <a:srgbClr val="38562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to obtain information from </a:t>
            </a:r>
            <a:r>
              <a:rPr lang="en-US" sz="2800" dirty="0" err="1">
                <a:solidFill>
                  <a:srgbClr val="38562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neighbours</a:t>
            </a:r>
            <a:endParaRPr lang="en-US" sz="2800" dirty="0">
              <a:solidFill>
                <a:srgbClr val="38562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385623"/>
              </a:solidFill>
              <a:latin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85623"/>
                </a:solidFill>
                <a:latin typeface="Century Schoolbook"/>
                <a:sym typeface="Century Schoolbook"/>
              </a:rPr>
              <a:t>All DTO should come back along with the accommodation questionnaires (hard copies)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8562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8562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493" y="392921"/>
            <a:ext cx="8819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Census night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4546" y="1035721"/>
            <a:ext cx="10631155" cy="536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The Census night is a statistical reference point or period for a Census. 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It signifies an imaginary snapshot of the population status of the country at that point in time. 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Statistically, it is midnight of the Census Night date (9th  May 2024). 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This assumes that all persons should have been enumerated at midnight of 9th May 2024. 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It is therefore the reference point to the main Census; all enumeration must relate to that Night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74116BC-DC9C-2B76-7C41-63F5299E18DF}"/>
              </a:ext>
            </a:extLst>
          </p:cNvPr>
          <p:cNvGrpSpPr/>
          <p:nvPr/>
        </p:nvGrpSpPr>
        <p:grpSpPr>
          <a:xfrm>
            <a:off x="952500" y="2610489"/>
            <a:ext cx="4197132" cy="2451953"/>
            <a:chOff x="751523" y="2507251"/>
            <a:chExt cx="4197132" cy="24519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10D42E-76D6-D045-30AF-993AC2D3E939}"/>
                </a:ext>
              </a:extLst>
            </p:cNvPr>
            <p:cNvSpPr txBox="1"/>
            <p:nvPr/>
          </p:nvSpPr>
          <p:spPr>
            <a:xfrm>
              <a:off x="751523" y="2507251"/>
              <a:ext cx="4197132" cy="2451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i="1" dirty="0">
                  <a:solidFill>
                    <a:schemeClr val="accent6">
                      <a:lumMod val="50000"/>
                    </a:schemeClr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Thank You</a:t>
              </a:r>
            </a:p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dirty="0">
                  <a:solidFill>
                    <a:srgbClr val="FF0000"/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Any Questions</a:t>
              </a:r>
            </a:p>
          </p:txBody>
        </p:sp>
        <p:pic>
          <p:nvPicPr>
            <p:cNvPr id="5" name="Graphic 4" descr="Help with solid fill">
              <a:extLst>
                <a:ext uri="{FF2B5EF4-FFF2-40B4-BE49-F238E27FC236}">
                  <a16:creationId xmlns:a16="http://schemas.microsoft.com/office/drawing/2014/main" id="{58327B3E-E7E7-046E-E9B3-EE8B14B01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6620" y="3383280"/>
              <a:ext cx="914400" cy="9144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5053295-98B0-E7BB-A664-56770D6CF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688" y="2252455"/>
            <a:ext cx="3011548" cy="26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5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493" y="392921"/>
            <a:ext cx="8819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buSzPts val="1200"/>
              <a:tabLst>
                <a:tab pos="1358900" algn="l"/>
                <a:tab pos="1359535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Persons</a:t>
            </a:r>
            <a:r>
              <a:rPr lang="en-US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</a:t>
            </a:r>
            <a:r>
              <a:rPr lang="en-US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enumerated</a:t>
            </a:r>
            <a:endParaRPr lang="en-UG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4546" y="1506569"/>
            <a:ext cx="11092779" cy="591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persons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who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spent the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Census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Night in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households in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Uganda (Household questionnaire);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SzPts val="1200"/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800" dirty="0">
                <a:latin typeface="Times New Roman" panose="02020603050405020304" pitchFamily="18" charset="0"/>
              </a:rPr>
              <a:t>All persons who spent the Census Night in an institution in Uganda (Institution Questionnaire); 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SzPts val="1200"/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800" dirty="0">
                <a:latin typeface="Times New Roman" panose="02020603050405020304" pitchFamily="18" charset="0"/>
              </a:rPr>
              <a:t>All persons in transit within Uganda (floating population) on Census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Night (Floating questionnaire).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SzPts val="1200"/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All persons who spend the census night in hotels (Accommodation questionnaire)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SzPts val="1200"/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Enumerators usually forget to enumerate themselves</a:t>
            </a:r>
            <a:endParaRPr lang="en-U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493" y="392921"/>
            <a:ext cx="8819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buSzPts val="1200"/>
              <a:tabLst>
                <a:tab pos="1358900" algn="l"/>
                <a:tab pos="1359535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Persons</a:t>
            </a:r>
            <a:r>
              <a:rPr lang="en-US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not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</a:t>
            </a:r>
            <a:r>
              <a:rPr lang="en-US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enumerated</a:t>
            </a:r>
            <a:endParaRPr lang="en-UG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4546" y="1506569"/>
            <a:ext cx="10631155" cy="546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SzPts val="1200"/>
              <a:buFont typeface="Wingdings" panose="05000000000000000000" pitchFamily="2" charset="2"/>
              <a:buChar char="v"/>
              <a:tabLst>
                <a:tab pos="1130935" algn="l"/>
              </a:tabLst>
            </a:pPr>
            <a:r>
              <a:rPr lang="en-US" sz="3200" dirty="0">
                <a:latin typeface="Times New Roman" panose="02020603050405020304" pitchFamily="18" charset="0"/>
              </a:rPr>
              <a:t>All persons who did not spend the Census Night in Uganda;</a:t>
            </a:r>
            <a:endParaRPr lang="en-UG" sz="3200" dirty="0">
              <a:latin typeface="Times New Roman" panose="02020603050405020304" pitchFamily="18" charset="0"/>
            </a:endParaRPr>
          </a:p>
          <a:p>
            <a:pPr marL="457200" lvl="0" indent="-457200">
              <a:buSzPts val="1200"/>
              <a:buFont typeface="Wingdings" panose="05000000000000000000" pitchFamily="2" charset="2"/>
              <a:buChar char="v"/>
              <a:tabLst>
                <a:tab pos="1130935" algn="l"/>
              </a:tabLst>
            </a:pPr>
            <a:r>
              <a:rPr lang="en-US" sz="3200" dirty="0">
                <a:latin typeface="Times New Roman" panose="02020603050405020304" pitchFamily="18" charset="0"/>
              </a:rPr>
              <a:t>All persons born after the Census Night; and</a:t>
            </a:r>
            <a:endParaRPr lang="en-UG" sz="3200" dirty="0">
              <a:latin typeface="Times New Roman" panose="02020603050405020304" pitchFamily="18" charset="0"/>
            </a:endParaRPr>
          </a:p>
          <a:p>
            <a:pPr marL="457200" lvl="0" indent="-457200">
              <a:buSzPts val="1200"/>
              <a:buFont typeface="Wingdings" panose="05000000000000000000" pitchFamily="2" charset="2"/>
              <a:buChar char="v"/>
              <a:tabLst>
                <a:tab pos="1130935" algn="l"/>
              </a:tabLst>
            </a:pPr>
            <a:r>
              <a:rPr lang="en-US" sz="3200" dirty="0">
                <a:latin typeface="Times New Roman" panose="02020603050405020304" pitchFamily="18" charset="0"/>
              </a:rPr>
              <a:t>All persons who died before the Census Night.</a:t>
            </a:r>
          </a:p>
          <a:p>
            <a:pPr marL="457200" lvl="0" indent="-457200">
              <a:buSzPts val="1200"/>
              <a:buFont typeface="Wingdings" panose="05000000000000000000" pitchFamily="2" charset="2"/>
              <a:buChar char="v"/>
              <a:tabLst>
                <a:tab pos="1130935" algn="l"/>
              </a:tabLst>
            </a:pPr>
            <a:endParaRPr lang="en-US" sz="3200" dirty="0">
              <a:latin typeface="Times New Roman" panose="02020603050405020304" pitchFamily="18" charset="0"/>
            </a:endParaRPr>
          </a:p>
          <a:p>
            <a:pPr marL="457200" lvl="0" indent="-457200">
              <a:buSzPts val="1200"/>
              <a:buFont typeface="Wingdings" panose="05000000000000000000" pitchFamily="2" charset="2"/>
              <a:buChar char="v"/>
              <a:tabLst>
                <a:tab pos="1130935" algn="l"/>
              </a:tabLst>
            </a:pPr>
            <a:r>
              <a:rPr lang="en-US" sz="3200" b="1" dirty="0">
                <a:latin typeface="Times New Roman" panose="02020603050405020304" pitchFamily="18" charset="0"/>
              </a:rPr>
              <a:t>Numbering Households</a:t>
            </a:r>
          </a:p>
          <a:p>
            <a:pPr marL="457200" lvl="0" indent="-457200">
              <a:buSzPts val="1200"/>
              <a:buFont typeface="Wingdings" panose="05000000000000000000" pitchFamily="2" charset="2"/>
              <a:buChar char="v"/>
              <a:tabLst>
                <a:tab pos="1130935" algn="l"/>
              </a:tabLst>
            </a:pPr>
            <a:r>
              <a:rPr lang="en-US" sz="3200" dirty="0">
                <a:latin typeface="Times New Roman" panose="02020603050405020304" pitchFamily="18" charset="0"/>
              </a:rPr>
              <a:t>NPHC24/GJ/001/E</a:t>
            </a:r>
          </a:p>
          <a:p>
            <a:pPr marL="457200" lvl="0" indent="-457200">
              <a:buSzPts val="1200"/>
              <a:buFont typeface="Wingdings" panose="05000000000000000000" pitchFamily="2" charset="2"/>
              <a:buChar char="v"/>
              <a:tabLst>
                <a:tab pos="1130935" algn="l"/>
              </a:tabLst>
            </a:pPr>
            <a:endParaRPr lang="en-UG" sz="3200" dirty="0">
              <a:latin typeface="Times New Roman" panose="02020603050405020304" pitchFamily="18" charset="0"/>
            </a:endParaRPr>
          </a:p>
          <a:p>
            <a:pPr marL="0" marR="91440" lvl="1" algn="just">
              <a:spcBef>
                <a:spcPts val="430"/>
              </a:spcBef>
              <a:spcAft>
                <a:spcPts val="700"/>
              </a:spcAft>
              <a:buSzPts val="1200"/>
              <a:tabLst>
                <a:tab pos="241300" algn="l"/>
              </a:tabLst>
              <a:defRPr/>
            </a:pPr>
            <a:endParaRPr lang="en-UG" sz="3200" dirty="0">
              <a:latin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153" y="421032"/>
            <a:ext cx="985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Household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626" y="1063702"/>
            <a:ext cx="10946538" cy="531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The concept of a household is based on the arrangements made by persons, individually or in groups, for providing themselves with food or other essentials for living. It may be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A one-person household: a person who makes provision for his or her own food or other essentials for living without combining with any other person to form part of a multi- person household or.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A multi-person household: a group of two or more persons living together who make common provisions for food or other essentials for living. 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The persons in the group may pool their incomes and may, to a greater or lesser extent, have a common budget; they may be related or unrelated persons or constitute a combination of persons both related and unrelated</a:t>
            </a:r>
          </a:p>
        </p:txBody>
      </p:sp>
    </p:spTree>
    <p:extLst>
      <p:ext uri="{BB962C8B-B14F-4D97-AF65-F5344CB8AC3E}">
        <p14:creationId xmlns:p14="http://schemas.microsoft.com/office/powerpoint/2010/main" val="34409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6785" y="375504"/>
            <a:ext cx="8537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HOW TO IDENTIFY A HOUSEHOLD HEAD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5909" y="1265866"/>
            <a:ext cx="110317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The head of household is generally the person who is recognized and acknowledged by the other members of the household.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The head of household has the primary responsibility for making major decisions on the household’s living arrangements;</a:t>
            </a:r>
            <a:endParaRPr lang="en-UG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The person (could be either a male or female), may or may not be the main income earner of the household.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He/she is not necessarily the oldest person in the household.</a:t>
            </a:r>
          </a:p>
        </p:txBody>
      </p:sp>
    </p:spTree>
    <p:extLst>
      <p:ext uri="{BB962C8B-B14F-4D97-AF65-F5344CB8AC3E}">
        <p14:creationId xmlns:p14="http://schemas.microsoft.com/office/powerpoint/2010/main" val="38276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153" y="421032"/>
            <a:ext cx="985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WHO</a:t>
            </a:r>
            <a:r>
              <a:rPr lang="nl-NL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TO INCLUDE IN THE HOUSEHOLD ROASTER</a:t>
            </a:r>
            <a:endParaRPr lang="en-US" sz="24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626" y="1063702"/>
            <a:ext cx="10946538" cy="5480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All persons who spent the Census Night in the household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Infants and young children especially newly born babies (born before the Census Night) .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Persons on night duty, bars, night events, caretakers in hospitals etc. 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Persons at funerals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Those temporarily away from the household to fetch water, firewood, visiting a trading Centre etc.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Bed ridden persons at home. 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Persons who were in the Household on the Census Night but left the household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Persons who died after the Census Night. </a:t>
            </a:r>
            <a:r>
              <a:rPr lang="en-US" sz="2200" b="1" i="1" dirty="0">
                <a:solidFill>
                  <a:srgbClr val="FF0000"/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Ask </a:t>
            </a:r>
            <a:r>
              <a:rPr lang="en-US" sz="2200" b="1" i="1" dirty="0" err="1">
                <a:solidFill>
                  <a:srgbClr val="FF0000"/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atleast</a:t>
            </a:r>
            <a:r>
              <a:rPr lang="en-US" sz="2200" b="1" i="1" dirty="0">
                <a:solidFill>
                  <a:srgbClr val="FF0000"/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 Questions P1 to P6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493" y="392921"/>
            <a:ext cx="881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WHO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TO EXCLUDE AT HOUSEHOLD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4546" y="1506569"/>
            <a:ext cx="10631155" cy="391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Persons who were admitted in hospital on the Census Night.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Note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 that their caretakers who were away on the Census Night should be included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.</a:t>
            </a: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cs typeface="Biome Light" panose="020B0502040204020203" pitchFamily="34" charset="0"/>
            </a:endParaRPr>
          </a:p>
          <a:p>
            <a:pPr marR="91440" lvl="1" indent="-457200" algn="just">
              <a:spcBef>
                <a:spcPts val="430"/>
              </a:spcBef>
              <a:spcAft>
                <a:spcPts val="700"/>
              </a:spcAft>
              <a:buBlip>
                <a:blip r:embed="rId2"/>
              </a:buBlip>
              <a:tabLst>
                <a:tab pos="241300" algn="l"/>
              </a:tabLst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Biome Light" panose="020B0502040204020203" pitchFamily="34" charset="0"/>
              </a:rPr>
              <a:t>Children born after the Census Night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ipboard_POWER_USER_SEPARATOR_ICONS_clip-boar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ipboard_POWER_USER_SEPARATOR_ICONS_clip-boar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ipboard_POWER_USER_SEPARATOR_ICONS_clip-boar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ipboard_POWER_USER_SEPARATOR_ICONS_clip-boar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15062</TotalTime>
  <Words>1872</Words>
  <Application>Microsoft Office PowerPoint</Application>
  <PresentationFormat>Widescreen</PresentationFormat>
  <Paragraphs>241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等线</vt:lpstr>
      <vt:lpstr>微软雅黑</vt:lpstr>
      <vt:lpstr>微软雅黑</vt:lpstr>
      <vt:lpstr>Microsoft YaHei UI</vt:lpstr>
      <vt:lpstr>Aptos</vt:lpstr>
      <vt:lpstr>Aptos Display</vt:lpstr>
      <vt:lpstr>Arial</vt:lpstr>
      <vt:lpstr>Bradley Hand ITC</vt:lpstr>
      <vt:lpstr>Calibri</vt:lpstr>
      <vt:lpstr>Cambria</vt:lpstr>
      <vt:lpstr>Century Schoolbook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WHAT ARE INSTITUTIONS?</vt:lpstr>
      <vt:lpstr> IDENTIFYING INSTITUTIONS</vt:lpstr>
      <vt:lpstr>INSTITUTION A</vt:lpstr>
      <vt:lpstr>INSTITUTIONAL  B</vt:lpstr>
      <vt:lpstr>QUESTIONNAIRE</vt:lpstr>
      <vt:lpstr>MANAGING LARGE INSTITUTIONS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Nawoova, Betty</dc:creator>
  <cp:lastModifiedBy>Ssennono, Vincent Fred</cp:lastModifiedBy>
  <cp:revision>863</cp:revision>
  <dcterms:created xsi:type="dcterms:W3CDTF">2023-05-13T16:47:00Z</dcterms:created>
  <dcterms:modified xsi:type="dcterms:W3CDTF">2024-04-17T15:55:32Z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873203BC1F2E4440A13EFE2919E8827C</vt:lpwstr>
  </property>
  <property fmtid="{D5CDD505-2E9C-101B-9397-08002B2CF9AE}" pid="3" name="KSOProductBuildVer">
    <vt:lpwstr>1033-11.2.0.11537</vt:lpwstr>
  </property>
</Properties>
</file>