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54"/>
  </p:notesMasterIdLst>
  <p:sldIdLst>
    <p:sldId id="531" r:id="rId3"/>
    <p:sldId id="497" r:id="rId4"/>
    <p:sldId id="410" r:id="rId5"/>
    <p:sldId id="289" r:id="rId6"/>
    <p:sldId id="512" r:id="rId7"/>
    <p:sldId id="330" r:id="rId8"/>
    <p:sldId id="376" r:id="rId9"/>
    <p:sldId id="520" r:id="rId10"/>
    <p:sldId id="522" r:id="rId11"/>
    <p:sldId id="526" r:id="rId12"/>
    <p:sldId id="445" r:id="rId13"/>
    <p:sldId id="514" r:id="rId14"/>
    <p:sldId id="515" r:id="rId15"/>
    <p:sldId id="527" r:id="rId16"/>
    <p:sldId id="460" r:id="rId17"/>
    <p:sldId id="513" r:id="rId18"/>
    <p:sldId id="448" r:id="rId19"/>
    <p:sldId id="449" r:id="rId20"/>
    <p:sldId id="451" r:id="rId21"/>
    <p:sldId id="450" r:id="rId22"/>
    <p:sldId id="452" r:id="rId23"/>
    <p:sldId id="453" r:id="rId24"/>
    <p:sldId id="469" r:id="rId25"/>
    <p:sldId id="470" r:id="rId26"/>
    <p:sldId id="433" r:id="rId27"/>
    <p:sldId id="499" r:id="rId28"/>
    <p:sldId id="500" r:id="rId29"/>
    <p:sldId id="501" r:id="rId30"/>
    <p:sldId id="502" r:id="rId31"/>
    <p:sldId id="503" r:id="rId32"/>
    <p:sldId id="504" r:id="rId33"/>
    <p:sldId id="505" r:id="rId34"/>
    <p:sldId id="506" r:id="rId35"/>
    <p:sldId id="507" r:id="rId36"/>
    <p:sldId id="490" r:id="rId37"/>
    <p:sldId id="523" r:id="rId38"/>
    <p:sldId id="491" r:id="rId39"/>
    <p:sldId id="407" r:id="rId40"/>
    <p:sldId id="478" r:id="rId41"/>
    <p:sldId id="476" r:id="rId42"/>
    <p:sldId id="427" r:id="rId43"/>
    <p:sldId id="373" r:id="rId44"/>
    <p:sldId id="327" r:id="rId45"/>
    <p:sldId id="455" r:id="rId46"/>
    <p:sldId id="295" r:id="rId47"/>
    <p:sldId id="416" r:id="rId48"/>
    <p:sldId id="464" r:id="rId49"/>
    <p:sldId id="344" r:id="rId50"/>
    <p:sldId id="510" r:id="rId51"/>
    <p:sldId id="509" r:id="rId52"/>
    <p:sldId id="524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9213"/>
    <a:srgbClr val="019733"/>
    <a:srgbClr val="F43C56"/>
    <a:srgbClr val="DA6956"/>
    <a:srgbClr val="45696B"/>
    <a:srgbClr val="33ADBD"/>
    <a:srgbClr val="1999A7"/>
    <a:srgbClr val="77E6F5"/>
    <a:srgbClr val="36E3FA"/>
    <a:srgbClr val="CD7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6" autoAdjust="0"/>
    <p:restoredTop sz="69724" autoAdjust="0"/>
  </p:normalViewPr>
  <p:slideViewPr>
    <p:cSldViewPr snapToGrid="0">
      <p:cViewPr>
        <p:scale>
          <a:sx n="50" d="100"/>
          <a:sy n="50" d="100"/>
        </p:scale>
        <p:origin x="1925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slide" Target="slides/slide37.xml" /><Relationship Id="rId21" Type="http://schemas.openxmlformats.org/officeDocument/2006/relationships/slide" Target="slides/slide19.xml" /><Relationship Id="rId34" Type="http://schemas.openxmlformats.org/officeDocument/2006/relationships/slide" Target="slides/slide32.xml" /><Relationship Id="rId42" Type="http://schemas.openxmlformats.org/officeDocument/2006/relationships/slide" Target="slides/slide40.xml" /><Relationship Id="rId47" Type="http://schemas.openxmlformats.org/officeDocument/2006/relationships/slide" Target="slides/slide45.xml" /><Relationship Id="rId50" Type="http://schemas.openxmlformats.org/officeDocument/2006/relationships/slide" Target="slides/slide48.xml" /><Relationship Id="rId55" Type="http://schemas.openxmlformats.org/officeDocument/2006/relationships/presProps" Target="presProps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slide" Target="slides/slide31.xml" /><Relationship Id="rId38" Type="http://schemas.openxmlformats.org/officeDocument/2006/relationships/slide" Target="slides/slide36.xml" /><Relationship Id="rId46" Type="http://schemas.openxmlformats.org/officeDocument/2006/relationships/slide" Target="slides/slide44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41" Type="http://schemas.openxmlformats.org/officeDocument/2006/relationships/slide" Target="slides/slide39.xml" /><Relationship Id="rId54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slide" Target="slides/slide30.xml" /><Relationship Id="rId37" Type="http://schemas.openxmlformats.org/officeDocument/2006/relationships/slide" Target="slides/slide35.xml" /><Relationship Id="rId40" Type="http://schemas.openxmlformats.org/officeDocument/2006/relationships/slide" Target="slides/slide38.xml" /><Relationship Id="rId45" Type="http://schemas.openxmlformats.org/officeDocument/2006/relationships/slide" Target="slides/slide43.xml" /><Relationship Id="rId53" Type="http://schemas.openxmlformats.org/officeDocument/2006/relationships/slide" Target="slides/slide51.xml" /><Relationship Id="rId58" Type="http://schemas.openxmlformats.org/officeDocument/2006/relationships/tableStyles" Target="tableStyle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slide" Target="slides/slide34.xml" /><Relationship Id="rId49" Type="http://schemas.openxmlformats.org/officeDocument/2006/relationships/slide" Target="slides/slide47.xml" /><Relationship Id="rId57" Type="http://schemas.openxmlformats.org/officeDocument/2006/relationships/theme" Target="theme/theme1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4" Type="http://schemas.openxmlformats.org/officeDocument/2006/relationships/slide" Target="slides/slide42.xml" /><Relationship Id="rId52" Type="http://schemas.openxmlformats.org/officeDocument/2006/relationships/slide" Target="slides/slide50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slide" Target="slides/slide33.xml" /><Relationship Id="rId43" Type="http://schemas.openxmlformats.org/officeDocument/2006/relationships/slide" Target="slides/slide41.xml" /><Relationship Id="rId48" Type="http://schemas.openxmlformats.org/officeDocument/2006/relationships/slide" Target="slides/slide46.xml" /><Relationship Id="rId56" Type="http://schemas.openxmlformats.org/officeDocument/2006/relationships/viewProps" Target="viewProps.xml" /><Relationship Id="rId8" Type="http://schemas.openxmlformats.org/officeDocument/2006/relationships/slide" Target="slides/slide6.xml" /><Relationship Id="rId51" Type="http://schemas.openxmlformats.org/officeDocument/2006/relationships/slide" Target="slides/slide49.xml" /><Relationship Id="rId3" Type="http://schemas.openxmlformats.org/officeDocument/2006/relationships/slide" Target="slides/slid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BEB7F-18BC-470D-A890-27460236C951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7DF6-AAFD-4EA4-908A-C80F65115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90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EF436-CE59-46A2-A373-874953FF1A3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18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1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11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45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59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81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44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25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25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99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21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200000"/>
              </a:lnSpc>
              <a:buBlip>
                <a:blip r:embed="rId3"/>
              </a:buBlip>
            </a:pPr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82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5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79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22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14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Winking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friendly acknowledgement, sharing a secret or joke)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, </a:t>
            </a:r>
          </a:p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Eyebrow raising, </a:t>
            </a:r>
          </a:p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Blinking frequently, </a:t>
            </a:r>
          </a:p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Pupils dilated, </a:t>
            </a:r>
          </a:p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Eye shrug (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frustration), </a:t>
            </a:r>
          </a:p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Rubbing eye (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disbelief, upset, or tiredness), </a:t>
            </a:r>
          </a:p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Widening eyes (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interest, appeal, invitation)</a:t>
            </a:r>
          </a:p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514350" indent="-457200">
              <a:buBlip>
                <a:blip r:embed="rId3"/>
              </a:buBlip>
            </a:pP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Happiness, </a:t>
            </a:r>
          </a:p>
          <a:p>
            <a:pPr marL="514350" indent="-457200">
              <a:buBlip>
                <a:blip r:embed="rId3"/>
              </a:buBlip>
            </a:pP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Sadness, </a:t>
            </a:r>
          </a:p>
          <a:p>
            <a:pPr marL="514350" indent="-457200">
              <a:buBlip>
                <a:blip r:embed="rId3"/>
              </a:buBlip>
            </a:pP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Anger, </a:t>
            </a:r>
          </a:p>
          <a:p>
            <a:pPr marL="514350" indent="-457200">
              <a:buBlip>
                <a:blip r:embed="rId3"/>
              </a:buBlip>
            </a:pP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Surprise, </a:t>
            </a:r>
          </a:p>
          <a:p>
            <a:pPr marL="514350" indent="-457200">
              <a:buBlip>
                <a:blip r:embed="rId3"/>
              </a:buBlip>
            </a:pP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Fear, And </a:t>
            </a:r>
          </a:p>
          <a:p>
            <a:pPr marL="514350" indent="-457200">
              <a:buBlip>
                <a:blip r:embed="rId3"/>
              </a:buBlip>
            </a:pP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Disgust</a:t>
            </a:r>
          </a:p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endParaRPr lang="en-GB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27DF6-AAFD-4EA4-908A-C80F651156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02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10968210" y="6516183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z="1600" b="1" smtClean="0">
                <a:solidFill>
                  <a:schemeClr val="accent6">
                    <a:lumMod val="50000"/>
                  </a:schemeClr>
                </a:solidFill>
              </a:rPr>
              <a:pPr/>
              <a:t>‹#›</a:t>
            </a:fld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82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3091272" y="6488668"/>
            <a:ext cx="62257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Uganda Bureau of Statistics ¤ Plot 9 Colville Street, Kampala Uganda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¤ Website: www.ubos.org Tel: +256(0)-41-4706000 ¤ E-mail: ubos@ubos.or ¤ twitter:@StatisticsUg ¤ WhatsApp: 0750747176 </a:t>
            </a:r>
          </a:p>
        </p:txBody>
      </p:sp>
    </p:spTree>
    <p:extLst>
      <p:ext uri="{BB962C8B-B14F-4D97-AF65-F5344CB8AC3E}">
        <p14:creationId xmlns:p14="http://schemas.microsoft.com/office/powerpoint/2010/main" val="327911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933376" y="6525070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z="1600" smtClean="0">
                <a:solidFill>
                  <a:schemeClr val="accent6">
                    <a:lumMod val="50000"/>
                  </a:schemeClr>
                </a:solidFill>
              </a:rPr>
              <a:pPr/>
              <a:t>‹#›</a:t>
            </a:fld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3248298" y="6512143"/>
            <a:ext cx="62257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Uganda Bureau of Statistics ¤ Plot 9 Colville Street, Kampala Uganda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¤ Website: www.ubos.org Tel: +256(0)-41-4706000 ¤ E-mail: ubos@ubos.or ¤ twitter:@StatisticsUg ¤ WhatsApp: 0750747176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7634" y="0"/>
            <a:ext cx="1145993" cy="921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6901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933376" y="6525070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z="1600" smtClean="0">
                <a:solidFill>
                  <a:schemeClr val="accent6">
                    <a:lumMod val="50000"/>
                  </a:schemeClr>
                </a:solidFill>
              </a:rPr>
              <a:pPr/>
              <a:t>‹#›</a:t>
            </a:fld>
            <a:endParaRPr lang="en-US" sz="16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3248298" y="6512143"/>
            <a:ext cx="62257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Uganda Bureau of Statistics ¤ Plot 9 Colville Street, Kampala Uganda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¤ Website: www.ubos.org Tel: +256(0)-41-4706000 ¤ E-mail: ubos@ubos.or ¤ twitter:@StatisticsUg ¤ WhatsApp: 0750747176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7634" y="0"/>
            <a:ext cx="1145993" cy="921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6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0075" y="1339842"/>
            <a:ext cx="11020425" cy="483712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704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1169713" y="6488668"/>
            <a:ext cx="940118" cy="36933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0933376" y="6525070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3248298" y="6512143"/>
            <a:ext cx="62257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Uganda Bureau of Statistics ¤ Plot 9 Colville Street, Kampala Uganda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¤ Website: www.ubos.org Tel: +256(0)-41-4706000 ¤ E-mail: ubos@ubos.or ¤ twitter:@StatisticsUg ¤ WhatsApp: 0750747176 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461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9BEC-1185-BA82-53AD-B400BC7E2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17FA9-6546-1435-CD08-A726D2D6D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7201B-B6C8-42F4-9AB1-A3F71145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C2FE-4795-495A-BF32-495BBFF9658E}" type="datetimeFigureOut">
              <a:rPr lang="en-UG" smtClean="0"/>
              <a:t>04/24/2024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1A428-358A-15E0-15F1-C42933A3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CBFD6-9D63-C492-BD2C-654A2D33F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67EE-FBE9-4C81-96DC-9AF3B5C2E176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506721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F2D30-4BF9-B0B4-EF51-6FF7378D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AAA18-5CF5-26C5-D9FF-DD42F946C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28004-0249-703A-9850-0D02443E5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C2FE-4795-495A-BF32-495BBFF9658E}" type="datetimeFigureOut">
              <a:rPr lang="en-UG" smtClean="0"/>
              <a:t>04/24/2024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9FF47-0952-A1B2-39F0-BFF42ECF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E59B9-A384-D1A8-5C38-0C16399A0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67EE-FBE9-4C81-96DC-9AF3B5C2E176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4179876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C3278-5E80-2581-A854-A1131B99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4A633-1C4F-8862-EA8D-483773286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A86DC-7049-6306-07F5-5537B8E2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C2FE-4795-495A-BF32-495BBFF9658E}" type="datetimeFigureOut">
              <a:rPr lang="en-UG" smtClean="0"/>
              <a:t>04/24/2024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2876F-8C93-8FC7-B7B9-FD54C15B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72E6-5439-C167-1EC3-22084DDB2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67EE-FBE9-4C81-96DC-9AF3B5C2E176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924860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A42A8-3182-544F-83B5-47EF1A337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C0993-0106-3191-890A-423391177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B5E8B-AFF1-093B-5ECA-AAF37BE15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AA47D-E18E-3918-9EA9-AAF8848B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C2FE-4795-495A-BF32-495BBFF9658E}" type="datetimeFigureOut">
              <a:rPr lang="en-UG" smtClean="0"/>
              <a:t>04/24/2024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2459E-C6C1-C4DA-D8E1-266002D12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492F6-5EEE-FE52-5C4B-843D9FFF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67EE-FBE9-4C81-96DC-9AF3B5C2E176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503713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AA157-F958-491E-0F44-F3718CCD3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45A18-BFFF-833A-2A6A-884AF6C91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3ED25-23CC-3193-E466-8C18B9DDD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0D9326-A21A-44D3-E3F5-28DAA1DAD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D0F5DB-A999-14B7-93ED-FEA4A3B60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DED0FA-F329-E3E5-6550-FDCDDC120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C2FE-4795-495A-BF32-495BBFF9658E}" type="datetimeFigureOut">
              <a:rPr lang="en-UG" smtClean="0"/>
              <a:t>04/24/2024</a:t>
            </a:fld>
            <a:endParaRPr lang="en-U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AB5FB7-6B5C-57FC-CF81-999D5CEB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CAB4E0-1E9B-02BF-D294-E03D5E9A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67EE-FBE9-4C81-96DC-9AF3B5C2E176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380740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58FB9-812F-9B0C-6316-7D02ACD4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6628AB-5FBD-94AA-4D93-30BCEB19F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C2FE-4795-495A-BF32-495BBFF9658E}" type="datetimeFigureOut">
              <a:rPr lang="en-UG" smtClean="0"/>
              <a:t>04/24/2024</a:t>
            </a:fld>
            <a:endParaRPr lang="en-U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AAA2A-D99C-FC32-E952-B9DAD9D1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A2FE0-FAFD-4B88-0F42-71738EE2E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67EE-FBE9-4C81-96DC-9AF3B5C2E176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59695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1339842"/>
            <a:ext cx="11020425" cy="483712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968210" y="6516183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z="1600" b="1" smtClean="0">
                <a:solidFill>
                  <a:schemeClr val="accent6">
                    <a:lumMod val="50000"/>
                  </a:schemeClr>
                </a:solidFill>
              </a:rPr>
              <a:pPr/>
              <a:t>‹#›</a:t>
            </a:fld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7634" y="0"/>
            <a:ext cx="1145993" cy="921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6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5421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43FD2-8A14-035A-88CA-9AD593358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C2FE-4795-495A-BF32-495BBFF9658E}" type="datetimeFigureOut">
              <a:rPr lang="en-UG" smtClean="0"/>
              <a:t>04/24/2024</a:t>
            </a:fld>
            <a:endParaRPr lang="en-U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DF4C2-37DE-3884-161D-0592E017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63F7E-EEC5-B901-5A86-FDB77C57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67EE-FBE9-4C81-96DC-9AF3B5C2E176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4155198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6F79C-A2D0-5414-F2DC-4285E2D44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485D1-51DA-AF28-1092-DE4145533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7FFA7-FF66-8121-CB15-71EC286FE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94510-E00B-94EB-58C3-4BA22C38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C2FE-4795-495A-BF32-495BBFF9658E}" type="datetimeFigureOut">
              <a:rPr lang="en-UG" smtClean="0"/>
              <a:t>04/24/2024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4D8D7-CE4F-8203-57FE-7B4DF493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866F1-8BB9-3A51-E288-CE5CA397B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67EE-FBE9-4C81-96DC-9AF3B5C2E176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610368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15E30-7EAE-FEAD-F1D1-41DBAF813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7CF1BB-FA7F-C9BD-DB7A-85908869A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1881A-5D42-6DED-0DA8-42A09C44C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D3F40-8337-3AC9-1664-96DA019F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C2FE-4795-495A-BF32-495BBFF9658E}" type="datetimeFigureOut">
              <a:rPr lang="en-UG" smtClean="0"/>
              <a:t>04/24/2024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A4EE8-20FF-A648-01BC-01293F8C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44318A-8801-DD13-A14C-10BFD966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67EE-FBE9-4C81-96DC-9AF3B5C2E176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973643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71CA-0672-8292-A559-67C60C33A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53D98-BDAB-E261-067B-C220B0089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038D4-DB9E-A6DA-CB09-AFDB669CB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C2FE-4795-495A-BF32-495BBFF9658E}" type="datetimeFigureOut">
              <a:rPr lang="en-UG" smtClean="0"/>
              <a:t>04/24/2024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9640D-38F9-4F59-5940-191A4822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C1D8E-8085-CD55-8270-99887425A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67EE-FBE9-4C81-96DC-9AF3B5C2E176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885116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5E0B5-00C5-A08E-6E16-D18699C78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3147F-0002-0D2C-916F-42B750DD2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28BAF-340F-FB98-1B40-50AC19C2F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C2FE-4795-495A-BF32-495BBFF9658E}" type="datetimeFigureOut">
              <a:rPr lang="en-UG" smtClean="0"/>
              <a:t>04/24/2024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89226-743A-0F0D-97A1-DE4D6F611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98D2B-53EA-B33C-9DB8-F44FA7D4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67EE-FBE9-4C81-96DC-9AF3B5C2E176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3704783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10968210" y="6516183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z="1600" b="1" smtClean="0">
                <a:solidFill>
                  <a:schemeClr val="accent6">
                    <a:lumMod val="50000"/>
                  </a:schemeClr>
                </a:solidFill>
              </a:rPr>
              <a:pPr/>
              <a:t>‹#›</a:t>
            </a:fld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0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933376" y="6525070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3248298" y="6512143"/>
            <a:ext cx="62257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Uganda Bureau of Statistics ¤ Plot 9 Colville Street, Kampala Uganda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¤ Website: www.ubos.org Tel: +256(0)-41-4706000 ¤ E-mail: ubos@ubos.or ¤ twitter:@StatisticsUg ¤ WhatsApp: 0750747176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7634" y="0"/>
            <a:ext cx="1145993" cy="921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2956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33376" y="6525070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3248298" y="6512143"/>
            <a:ext cx="62257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Uganda Bureau of Statistics ¤ Plot 9 Colville Street, Kampala Uganda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¤ Website: www.ubos.org Tel: +256(0)-41-4706000 ¤ E-mail: ubos@ubos.or ¤ twitter:@StatisticsUg ¤ WhatsApp: 0750747176 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7634" y="0"/>
            <a:ext cx="1145993" cy="921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86164"/>
            <a:ext cx="5181600" cy="48907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86164"/>
            <a:ext cx="5181600" cy="48907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9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0933376" y="6525070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z="1800" smtClean="0">
                <a:solidFill>
                  <a:schemeClr val="accent6">
                    <a:lumMod val="50000"/>
                  </a:schemeClr>
                </a:solidFill>
              </a:rPr>
              <a:pPr/>
              <a:t>‹#›</a:t>
            </a:fld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3248298" y="6512143"/>
            <a:ext cx="62257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Uganda Bureau of Statistics ¤ Plot 9 Colville Street, Kampala Uganda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¤ Website: www.ubos.org Tel: +256(0)-41-4706000 ¤ E-mail: ubos@ubos.or ¤ twitter:@StatisticsUg ¤ WhatsApp: 0750747176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7634" y="0"/>
            <a:ext cx="1145993" cy="921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2052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933376" y="6525070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z="1800" smtClean="0">
                <a:solidFill>
                  <a:schemeClr val="accent6">
                    <a:lumMod val="50000"/>
                  </a:schemeClr>
                </a:solidFill>
              </a:rPr>
              <a:pPr/>
              <a:t>‹#›</a:t>
            </a:fld>
            <a:endParaRPr lang="en-US" sz="1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3248298" y="6512143"/>
            <a:ext cx="62257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Uganda Bureau of Statistics ¤ Plot 9 Colville Street, Kampala Uganda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¤ Website: www.ubos.org Tel: +256(0)-41-4706000 ¤ E-mail: ubos@ubos.or ¤ twitter:@StatisticsUg ¤ WhatsApp: 0750747176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7634" y="0"/>
            <a:ext cx="1145993" cy="9210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176414" y="6525070"/>
            <a:ext cx="2392615" cy="230832"/>
          </a:xfrm>
          <a:prstGeom prst="rect">
            <a:avLst/>
          </a:prstGeom>
          <a:ln cap="rnd">
            <a:noFill/>
            <a:beve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bg1"/>
                </a:solidFill>
                <a:cs typeface="Arial" panose="020B0604020202020204" pitchFamily="34" charset="0"/>
              </a:rPr>
              <a:t>UBOS TRAINING OF TRAINERS - CENSUS 2023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1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044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33376" y="6525070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3248298" y="6512143"/>
            <a:ext cx="62257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Uganda Bureau of Statistics ¤ Plot 9 Colville Street, Kampala Uganda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¤ Website: www.ubos.org Tel: +256(0)-41-4706000 ¤ E-mail: ubos@ubos.or ¤ twitter:@StatisticsUg ¤ WhatsApp: 0750747176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7634" y="0"/>
            <a:ext cx="1145993" cy="92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3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33376" y="6525070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z="1800" smtClean="0">
                <a:solidFill>
                  <a:schemeClr val="accent6">
                    <a:lumMod val="50000"/>
                  </a:schemeClr>
                </a:solidFill>
              </a:rPr>
              <a:pPr/>
              <a:t>‹#›</a:t>
            </a:fld>
            <a:endParaRPr lang="en-US" sz="1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3248298" y="6512143"/>
            <a:ext cx="62257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Uganda Bureau of Statistics ¤ Plot 9 Colville Street, Kampala Uganda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¤ Website: www.ubos.org Tel: +256(0)-41-4706000 ¤ E-mail: ubos@ubos.or ¤ twitter:@StatisticsUg ¤ WhatsApp: 0750747176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7634" y="0"/>
            <a:ext cx="1145993" cy="92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3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933376" y="6525070"/>
            <a:ext cx="612420" cy="296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sz="1600" b="1" smtClean="0">
                <a:solidFill>
                  <a:schemeClr val="accent6">
                    <a:lumMod val="50000"/>
                  </a:schemeClr>
                </a:solidFill>
              </a:rPr>
              <a:pPr/>
              <a:t>‹#›</a:t>
            </a:fld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3248298" y="6512143"/>
            <a:ext cx="62257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Uganda Bureau of Statistics ¤ Plot 9 Colville Street, Kampala Uganda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¤ Website: www.ubos.org Tel: +256(0)-41-4706000 ¤ E-mail: ubos@ubos.or ¤ twitter:@StatisticsUg ¤ WhatsApp: 0750747176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7634" y="0"/>
            <a:ext cx="1145993" cy="921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51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image" Target="../media/image4.gif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image" Target="../media/image3.jpeg" /><Relationship Id="rId2" Type="http://schemas.openxmlformats.org/officeDocument/2006/relationships/slideLayout" Target="../slideLayouts/slideLayout2.xml" /><Relationship Id="rId16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1.jpe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16.xml" /><Relationship Id="rId7" Type="http://schemas.openxmlformats.org/officeDocument/2006/relationships/slideLayout" Target="../slideLayouts/slideLayout20.xml" /><Relationship Id="rId12" Type="http://schemas.openxmlformats.org/officeDocument/2006/relationships/slideLayout" Target="../slideLayouts/slideLayout25.xml" /><Relationship Id="rId2" Type="http://schemas.openxmlformats.org/officeDocument/2006/relationships/slideLayout" Target="../slideLayouts/slideLayout15.xml" /><Relationship Id="rId1" Type="http://schemas.openxmlformats.org/officeDocument/2006/relationships/slideLayout" Target="../slideLayouts/slideLayout14.xml" /><Relationship Id="rId6" Type="http://schemas.openxmlformats.org/officeDocument/2006/relationships/slideLayout" Target="../slideLayouts/slideLayout19.xml" /><Relationship Id="rId11" Type="http://schemas.openxmlformats.org/officeDocument/2006/relationships/slideLayout" Target="../slideLayouts/slideLayout24.xml" /><Relationship Id="rId5" Type="http://schemas.openxmlformats.org/officeDocument/2006/relationships/slideLayout" Target="../slideLayouts/slideLayout18.xml" /><Relationship Id="rId10" Type="http://schemas.openxmlformats.org/officeDocument/2006/relationships/slideLayout" Target="../slideLayouts/slideLayout23.xml" /><Relationship Id="rId4" Type="http://schemas.openxmlformats.org/officeDocument/2006/relationships/slideLayout" Target="../slideLayouts/slideLayout17.xml" /><Relationship Id="rId9" Type="http://schemas.openxmlformats.org/officeDocument/2006/relationships/slideLayout" Target="../slideLayouts/slideLayout2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271765" y="6480742"/>
            <a:ext cx="612420" cy="2965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83884D-3141-4A74-972A-0504D8CD9C9C}" type="slidenum">
              <a:rPr lang="en-US" b="1" smtClean="0">
                <a:solidFill>
                  <a:schemeClr val="bg1"/>
                </a:solidFill>
              </a:rPr>
              <a:pPr/>
              <a:t>‹#›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CA64B-4E3B-BE79-C451-1B20B3A5496C}"/>
              </a:ext>
            </a:extLst>
          </p:cNvPr>
          <p:cNvSpPr/>
          <p:nvPr userDrawn="1"/>
        </p:nvSpPr>
        <p:spPr>
          <a:xfrm>
            <a:off x="3196047" y="6488668"/>
            <a:ext cx="62257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Uganda Bureau of Statistics ¤ Plot 9 Colville Street, Kampala Uganda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¤ Website: www.ubos.org Tel: +256(0)-41-4706000 ¤ E-mail: ubos@ubos.or ¤ twitter:@StatisticsUg ¤ WhatsApp: 0750747176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5CADD0-DEB5-BCF8-1C7F-83588ACBDE20}"/>
              </a:ext>
            </a:extLst>
          </p:cNvPr>
          <p:cNvSpPr/>
          <p:nvPr userDrawn="1"/>
        </p:nvSpPr>
        <p:spPr>
          <a:xfrm>
            <a:off x="79387" y="76200"/>
            <a:ext cx="708013" cy="6701067"/>
          </a:xfrm>
          <a:prstGeom prst="rect">
            <a:avLst/>
          </a:prstGeom>
          <a:solidFill>
            <a:schemeClr val="bg1"/>
          </a:solidFill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GB" sz="18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r"/>
            <a:endParaRPr lang="en-GB" sz="1400" i="1" dirty="0">
              <a:solidFill>
                <a:schemeClr val="accent6">
                  <a:lumMod val="5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8EDDD7F3-4FC7-E396-E21C-18966F10F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1" r="-2671" b="-2671"/>
          <a:stretch>
            <a:fillRect/>
          </a:stretch>
        </p:blipFill>
        <p:spPr>
          <a:xfrm>
            <a:off x="191041" y="6027374"/>
            <a:ext cx="543267" cy="564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76BDEA-826F-BED1-B210-950C70269C0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4133" y="265788"/>
            <a:ext cx="437085" cy="391564"/>
          </a:xfrm>
          <a:prstGeom prst="rect">
            <a:avLst/>
          </a:prstGeom>
        </p:spPr>
      </p:pic>
      <p:pic>
        <p:nvPicPr>
          <p:cNvPr id="19" name="Picture 2" descr="The Republic of Uganda | Brands of the World™ | Download vector logos and  logotypes">
            <a:extLst>
              <a:ext uri="{FF2B5EF4-FFF2-40B4-BE49-F238E27FC236}">
                <a16:creationId xmlns:a16="http://schemas.microsoft.com/office/drawing/2014/main" id="{4B567598-E4C4-C0B3-15A5-494F168031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59" y="2845023"/>
            <a:ext cx="543267" cy="54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9A0541-A1E5-DFC0-5678-553CB9BE89A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70" y="0"/>
            <a:ext cx="708013" cy="53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66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73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50000"/>
            </a:schemeClr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Bookman Old Style" panose="02050604050505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Bookman Old Style" panose="02050604050505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Bookman Old Style" panose="02050604050505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Bookman Old Style" panose="02050604050505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Bookman Old Style" panose="02050604050505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1A8E6F-A7E6-B953-7199-3E6A0D82D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D96D5-B4D5-8DCB-5740-A20943BAF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E5DB8-3448-0B0F-85D8-D0F79312A0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44C2FE-4795-495A-BF32-495BBFF9658E}" type="datetimeFigureOut">
              <a:rPr lang="en-UG" smtClean="0"/>
              <a:t>04/24/2024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B0D5A-EB04-01B6-3A4C-D14A55152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81187-043A-FD0C-91DB-E16C0E8B4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C567EE-FBE9-4C81-96DC-9AF3B5C2E176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402044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0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2.png" /><Relationship Id="rId4" Type="http://schemas.openxmlformats.org/officeDocument/2006/relationships/image" Target="../media/image11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3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4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4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 /><Relationship Id="rId3" Type="http://schemas.openxmlformats.org/officeDocument/2006/relationships/image" Target="../media/image16.png" /><Relationship Id="rId7" Type="http://schemas.openxmlformats.org/officeDocument/2006/relationships/image" Target="../media/image20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9.png" /><Relationship Id="rId5" Type="http://schemas.openxmlformats.org/officeDocument/2006/relationships/image" Target="../media/image18.png" /><Relationship Id="rId4" Type="http://schemas.openxmlformats.org/officeDocument/2006/relationships/image" Target="../media/image17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1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1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1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.xml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ED46E-2CCD-E060-FF40-CA66EF247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7"/>
            <a:ext cx="12192000" cy="684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0A9E04-DFCE-6C26-4058-4A5CD49C2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39" y="0"/>
            <a:ext cx="708013" cy="53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882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4943E-C6CB-85DE-443C-8090852B4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84FD99-89D1-B15F-182D-DEA4E252F0AB}"/>
              </a:ext>
            </a:extLst>
          </p:cNvPr>
          <p:cNvSpPr txBox="1">
            <a:spLocks/>
          </p:cNvSpPr>
          <p:nvPr/>
        </p:nvSpPr>
        <p:spPr>
          <a:xfrm>
            <a:off x="1020793" y="202323"/>
            <a:ext cx="9831982" cy="913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br>
              <a:rPr lang="en-GB" sz="2800" b="1" kern="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endParaRPr lang="en-UG" sz="2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lvl="1" algn="ctr">
              <a:spcBef>
                <a:spcPct val="0"/>
              </a:spcBef>
            </a:pPr>
            <a:endParaRPr lang="en-US" sz="2800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5CD31B-C743-4613-1928-B27707170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101173"/>
              </p:ext>
            </p:extLst>
          </p:nvPr>
        </p:nvGraphicFramePr>
        <p:xfrm>
          <a:off x="1243691" y="1134438"/>
          <a:ext cx="10306025" cy="5547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11312">
                  <a:extLst>
                    <a:ext uri="{9D8B030D-6E8A-4147-A177-3AD203B41FA5}">
                      <a16:colId xmlns:a16="http://schemas.microsoft.com/office/drawing/2014/main" val="4262578577"/>
                    </a:ext>
                  </a:extLst>
                </a:gridCol>
                <a:gridCol w="6694713">
                  <a:extLst>
                    <a:ext uri="{9D8B030D-6E8A-4147-A177-3AD203B41FA5}">
                      <a16:colId xmlns:a16="http://schemas.microsoft.com/office/drawing/2014/main" val="252471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Demonstrate /leverage empathy and emotional intelligence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8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6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Accommodate the diverse needs and preferences</a:t>
                      </a:r>
                    </a:p>
                    <a:p>
                      <a:pPr marL="457200" indent="-457200" algn="just">
                        <a:lnSpc>
                          <a:spcPct val="100000"/>
                        </a:lnSpc>
                        <a:buFontTx/>
                        <a:buBlip>
                          <a:blip r:embed="rId3"/>
                        </a:buBlip>
                      </a:pPr>
                      <a:endParaRPr lang="en-US" sz="26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6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As a trainer you should not recognize one reason as more important than the other</a:t>
                      </a:r>
                      <a:endParaRPr lang="en-UG" sz="26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400" b="0" i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839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Provide constructive feedback</a:t>
                      </a:r>
                    </a:p>
                    <a:p>
                      <a:pPr marL="0" algn="just" defTabSz="914400" rtl="0" eaLnBrk="1" latinLnBrk="0" hangingPunct="1"/>
                      <a:endParaRPr lang="en-UG" sz="2800" b="1" i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Deliver feedback in a supportive and encouraging manner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4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Avoid making criticisms, especially in a public setting.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4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Soliciting feedback from participants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50179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Grasp the core principles for both adult and young learners</a:t>
                      </a:r>
                      <a:endParaRPr lang="en-UG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38922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60042F48-10A8-8B67-1E61-8DCCE6DB777B}"/>
              </a:ext>
            </a:extLst>
          </p:cNvPr>
          <p:cNvSpPr txBox="1">
            <a:spLocks/>
          </p:cNvSpPr>
          <p:nvPr/>
        </p:nvSpPr>
        <p:spPr>
          <a:xfrm>
            <a:off x="1015065" y="184134"/>
            <a:ext cx="10763275" cy="8455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Engaging a multigenerational </a:t>
            </a:r>
            <a:br>
              <a:rPr lang="en-US" sz="4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census workforce</a:t>
            </a:r>
          </a:p>
        </p:txBody>
      </p:sp>
    </p:spTree>
    <p:extLst>
      <p:ext uri="{BB962C8B-B14F-4D97-AF65-F5344CB8AC3E}">
        <p14:creationId xmlns:p14="http://schemas.microsoft.com/office/powerpoint/2010/main" val="1692902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1353457" y="395172"/>
            <a:ext cx="1000760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COMMUNICATION  SKILLS</a:t>
            </a:r>
          </a:p>
          <a:p>
            <a:pPr lvl="0" algn="just"/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lvl="0" indent="-457200" algn="just"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V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erbal communication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is very crucial when discussing all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census technical terms and concepts </a:t>
            </a:r>
          </a:p>
          <a:p>
            <a:pPr marL="457200" lvl="0" indent="-457200" algn="just">
              <a:buBlip>
                <a:blip r:embed="rId2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lvl="0" indent="-457200" algn="just">
              <a:buBlip>
                <a:blip r:embed="rId2"/>
              </a:buBlip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Nonverbal cues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like body language, facial expressions, and tone of voice play an important role in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conveying emotions and attitudes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</a:p>
          <a:p>
            <a:pPr marL="457200" lvl="0" indent="-457200" algn="just">
              <a:buBlip>
                <a:blip r:embed="rId2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lvl="0" indent="-457200" algn="just"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Pay attention to both verbal and non-verbal cues to gauge level of interest, comprehension, concerns, and understanding</a:t>
            </a:r>
            <a:endParaRPr lang="en-UG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61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CCD12-EF4F-92B2-3613-6702A75A80CB}"/>
              </a:ext>
            </a:extLst>
          </p:cNvPr>
          <p:cNvSpPr txBox="1"/>
          <p:nvPr/>
        </p:nvSpPr>
        <p:spPr>
          <a:xfrm>
            <a:off x="4495800" y="1738354"/>
            <a:ext cx="7480300" cy="2364815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Blip>
                <a:blip r:embed="rId3"/>
              </a:buBlip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CONTENT</a:t>
            </a:r>
          </a:p>
          <a:p>
            <a:pPr marL="457200" indent="-457200">
              <a:lnSpc>
                <a:spcPct val="200000"/>
              </a:lnSpc>
              <a:buBlip>
                <a:blip r:embed="rId3"/>
              </a:buBlip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ACTIVE LISTENING</a:t>
            </a:r>
            <a:endParaRPr lang="en-UG" sz="26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ct val="200000"/>
              </a:lnSpc>
              <a:buBlip>
                <a:blip r:embed="rId3"/>
              </a:buBlip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CLEAR &amp; CONCISE COMMUNICATION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807982" y="2182567"/>
            <a:ext cx="352271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26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VERBAL COMMUNICATION  SKILLS</a:t>
            </a:r>
            <a:endParaRPr lang="en-UG" sz="26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876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1765300" y="174412"/>
            <a:ext cx="8750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VERBAL COMUNICATION</a:t>
            </a:r>
            <a:endParaRPr lang="en-UG" sz="28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58141-642B-C9D4-21A3-578487131E9F}"/>
              </a:ext>
            </a:extLst>
          </p:cNvPr>
          <p:cNvSpPr txBox="1"/>
          <p:nvPr/>
        </p:nvSpPr>
        <p:spPr>
          <a:xfrm>
            <a:off x="1066799" y="2038233"/>
            <a:ext cx="2895601" cy="2277547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CONTENT</a:t>
            </a:r>
          </a:p>
          <a:p>
            <a:pPr marL="457200" indent="-457200">
              <a:buBlip>
                <a:blip r:embed="rId3"/>
              </a:buBlip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ACTIVE LISTENING</a:t>
            </a:r>
          </a:p>
          <a:p>
            <a:pPr marL="457200" indent="-457200">
              <a:buBlip>
                <a:blip r:embed="rId3"/>
              </a:buBlip>
            </a:pPr>
            <a:endParaRPr lang="en-UG" sz="14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CLEAR &amp; CONCISE COMMUNICATION</a:t>
            </a:r>
          </a:p>
          <a:p>
            <a:pPr marL="457200" indent="-457200">
              <a:buBlip>
                <a:blip r:embed="rId3"/>
              </a:buBlip>
            </a:pPr>
            <a:endParaRPr lang="en-US" sz="14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>
              <a:buBlip>
                <a:blip r:embed="rId3"/>
              </a:buBlip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A00F2F-0A56-D126-7ECD-F4F5036FB0AE}"/>
              </a:ext>
            </a:extLst>
          </p:cNvPr>
          <p:cNvSpPr/>
          <p:nvPr/>
        </p:nvSpPr>
        <p:spPr>
          <a:xfrm>
            <a:off x="4330700" y="1167532"/>
            <a:ext cx="7467600" cy="5042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Have an in-depth knowledge of the census concepts and definitions, </a:t>
            </a: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endParaRPr lang="en-GB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Break it down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. </a:t>
            </a:r>
          </a:p>
          <a:p>
            <a:pPr marL="914400" lvl="1" indent="-457200" algn="just">
              <a:spcAft>
                <a:spcPts val="1000"/>
              </a:spcAft>
              <a:buBlip>
                <a:blip r:embed="rId3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Think back how you learnt the concepts, what were the key steps </a:t>
            </a:r>
          </a:p>
          <a:p>
            <a:pPr marL="914400" lvl="1" indent="-457200" algn="just">
              <a:spcAft>
                <a:spcPts val="1000"/>
              </a:spcAft>
              <a:buBlip>
                <a:blip r:embed="rId3"/>
              </a:buBlip>
            </a:pPr>
            <a:endParaRPr lang="en-GB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Practice pronouncing difficult words in advance. i.e. </a:t>
            </a:r>
            <a:r>
              <a:rPr lang="en-US" sz="2800" i="1" dirty="0">
                <a:solidFill>
                  <a:srgbClr val="FF0000"/>
                </a:solidFill>
                <a:latin typeface="Century Schoolbook" panose="02040604050505020304" pitchFamily="18" charset="0"/>
              </a:rPr>
              <a:t>microcephalus, </a:t>
            </a:r>
            <a:r>
              <a:rPr lang="en-US" sz="2800" i="1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prada-willi</a:t>
            </a:r>
            <a:r>
              <a:rPr lang="en-US" sz="2800" i="1" dirty="0">
                <a:solidFill>
                  <a:srgbClr val="FF0000"/>
                </a:solidFill>
                <a:latin typeface="Century Schoolbook" panose="02040604050505020304" pitchFamily="18" charset="0"/>
              </a:rPr>
              <a:t> syndrome, Epizooties </a:t>
            </a:r>
            <a:endParaRPr lang="en-GB" sz="2800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1765300" y="174412"/>
            <a:ext cx="8750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VERBAL COMUNICATION</a:t>
            </a:r>
            <a:endParaRPr lang="en-UG" sz="28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58141-642B-C9D4-21A3-578487131E9F}"/>
              </a:ext>
            </a:extLst>
          </p:cNvPr>
          <p:cNvSpPr txBox="1"/>
          <p:nvPr/>
        </p:nvSpPr>
        <p:spPr>
          <a:xfrm>
            <a:off x="1092199" y="2139833"/>
            <a:ext cx="2895601" cy="2277547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CONTENT</a:t>
            </a:r>
          </a:p>
          <a:p>
            <a:pPr marL="457200" indent="-457200">
              <a:buBlip>
                <a:blip r:embed="rId3"/>
              </a:buBlip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ACTIVE LISTENING</a:t>
            </a:r>
          </a:p>
          <a:p>
            <a:pPr marL="457200" indent="-457200">
              <a:buBlip>
                <a:blip r:embed="rId3"/>
              </a:buBlip>
            </a:pPr>
            <a:endParaRPr lang="en-UG" sz="14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CLEAR &amp; CONCISE COMMUNICATION</a:t>
            </a:r>
          </a:p>
          <a:p>
            <a:pPr marL="457200" indent="-457200">
              <a:buBlip>
                <a:blip r:embed="rId3"/>
              </a:buBlip>
            </a:pPr>
            <a:endParaRPr lang="en-US" sz="14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>
              <a:buBlip>
                <a:blip r:embed="rId3"/>
              </a:buBlip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A00F2F-0A56-D126-7ECD-F4F5036FB0AE}"/>
              </a:ext>
            </a:extLst>
          </p:cNvPr>
          <p:cNvSpPr/>
          <p:nvPr/>
        </p:nvSpPr>
        <p:spPr>
          <a:xfrm>
            <a:off x="4260850" y="1354073"/>
            <a:ext cx="7467600" cy="414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REHEARSE, REHEARSE, REHEARSE!</a:t>
            </a:r>
          </a:p>
          <a:p>
            <a:pPr lvl="1" algn="just">
              <a:spcAft>
                <a:spcPts val="1000"/>
              </a:spcAft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lvl="1" algn="just">
              <a:spcAft>
                <a:spcPts val="1000"/>
              </a:spcAf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Time yourself and ensure you cover everything within the allotted time.</a:t>
            </a:r>
          </a:p>
          <a:p>
            <a:pPr lvl="1" algn="just">
              <a:spcAft>
                <a:spcPts val="1000"/>
              </a:spcAft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Perform a pre-presentation session with peers and ask for feedback</a:t>
            </a: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93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1765300" y="174412"/>
            <a:ext cx="8750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VERBAL COMUNICATION</a:t>
            </a:r>
            <a:endParaRPr lang="en-UG" sz="28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6ADFC5-5207-2C66-9ED6-3951A189DD64}"/>
              </a:ext>
            </a:extLst>
          </p:cNvPr>
          <p:cNvSpPr txBox="1"/>
          <p:nvPr/>
        </p:nvSpPr>
        <p:spPr>
          <a:xfrm>
            <a:off x="4711700" y="1077954"/>
            <a:ext cx="715010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Demonstrate active listening skills</a:t>
            </a:r>
            <a:endParaRPr lang="en-GB" sz="2800" b="1" i="1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2"/>
              </a:buBlip>
            </a:pPr>
            <a:endParaRPr lang="en-GB" sz="2800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2"/>
              </a:buBlip>
            </a:pPr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You have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two ears and one mouth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so that you can listen twice as much as you speak</a:t>
            </a:r>
          </a:p>
          <a:p>
            <a:pPr marL="457200" indent="-457200" algn="just">
              <a:buBlip>
                <a:blip r:embed="rId2"/>
              </a:buBlip>
            </a:pPr>
            <a:endParaRPr lang="en-US" sz="2800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2"/>
              </a:buBlip>
            </a:pPr>
            <a:endParaRPr lang="en-GB" sz="2800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2"/>
              </a:buBlip>
            </a:pPr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listen and comprehend, then respond correctly</a:t>
            </a:r>
          </a:p>
          <a:p>
            <a:pPr lvl="1" algn="just">
              <a:lnSpc>
                <a:spcPct val="100000"/>
              </a:lnSpc>
            </a:pPr>
            <a:endParaRPr lang="en-GB" sz="2800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58141-642B-C9D4-21A3-578487131E9F}"/>
              </a:ext>
            </a:extLst>
          </p:cNvPr>
          <p:cNvSpPr txBox="1"/>
          <p:nvPr/>
        </p:nvSpPr>
        <p:spPr>
          <a:xfrm>
            <a:off x="1092199" y="2136338"/>
            <a:ext cx="3352801" cy="2585323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CONTENT</a:t>
            </a:r>
          </a:p>
          <a:p>
            <a:pPr marL="457200" indent="-457200">
              <a:buBlip>
                <a:blip r:embed="rId2"/>
              </a:buBlip>
            </a:pPr>
            <a:endParaRPr lang="en-US" sz="14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ACTIVE LISTENING</a:t>
            </a:r>
          </a:p>
          <a:p>
            <a:pPr marL="457200" indent="-457200">
              <a:buBlip>
                <a:blip r:embed="rId2"/>
              </a:buBlip>
            </a:pPr>
            <a:endParaRPr lang="en-UG" sz="14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>
              <a:buBlip>
                <a:blip r:embed="rId2"/>
              </a:buBlip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CLEAR &amp; CONCISE COMMUNICATION</a:t>
            </a:r>
          </a:p>
          <a:p>
            <a:pPr marL="457200" indent="-457200">
              <a:buBlip>
                <a:blip r:embed="rId2"/>
              </a:buBlip>
            </a:pPr>
            <a:endParaRPr lang="en-US" sz="14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>
              <a:buBlip>
                <a:blip r:embed="rId2"/>
              </a:buBlip>
            </a:pPr>
            <a:endParaRPr lang="en-US" sz="14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99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CCD12-EF4F-92B2-3613-6702A75A80CB}"/>
              </a:ext>
            </a:extLst>
          </p:cNvPr>
          <p:cNvSpPr txBox="1"/>
          <p:nvPr/>
        </p:nvSpPr>
        <p:spPr>
          <a:xfrm>
            <a:off x="5935999" y="839604"/>
            <a:ext cx="5559137" cy="5178790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GESTURE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POSTURE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FACIAL EXPRESSION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TONE 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VOLUME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PACE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PAUSE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EYE CONTACT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1273064" y="2305615"/>
            <a:ext cx="421005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NON – VERBAL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COMMUNICATION  SKILLS</a:t>
            </a:r>
          </a:p>
          <a:p>
            <a:pPr lvl="0" algn="ctr"/>
            <a:endParaRPr lang="en-GB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lvl="0" algn="ctr"/>
            <a:endParaRPr lang="en-UG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724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CCD12-EF4F-92B2-3613-6702A75A80CB}"/>
              </a:ext>
            </a:extLst>
          </p:cNvPr>
          <p:cNvSpPr txBox="1"/>
          <p:nvPr/>
        </p:nvSpPr>
        <p:spPr>
          <a:xfrm>
            <a:off x="987669" y="946996"/>
            <a:ext cx="3583836" cy="3552896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GESTURE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POSTURE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FACIAL EXPRESSION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TONE 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VOLUME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PACE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PAUSE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EYE CONTACT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2075822" y="115313"/>
            <a:ext cx="7601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NON-VERBAL COMMUNICATION</a:t>
            </a:r>
            <a:endParaRPr lang="en-UG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E0B6769-9809-6CC1-33F5-16F00277EADD}"/>
              </a:ext>
            </a:extLst>
          </p:cNvPr>
          <p:cNvSpPr txBox="1">
            <a:spLocks/>
          </p:cNvSpPr>
          <p:nvPr/>
        </p:nvSpPr>
        <p:spPr>
          <a:xfrm>
            <a:off x="4762660" y="1067805"/>
            <a:ext cx="6680040" cy="18196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 algn="just">
              <a:buBlip>
                <a:blip r:embed="rId3"/>
              </a:buBlip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Woven into our daily lives often expressing yourself without thinking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514350" indent="-457200" algn="just">
              <a:buBlip>
                <a:blip r:embed="rId3"/>
              </a:buBlip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Use them to reinforce your message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FA352-E1CA-9319-5C1F-7FC02196B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80" b="10714"/>
          <a:stretch/>
        </p:blipFill>
        <p:spPr>
          <a:xfrm>
            <a:off x="4697029" y="3041046"/>
            <a:ext cx="3190890" cy="3534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103F20-8C45-95C5-C94B-D6688647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443" y="2887463"/>
            <a:ext cx="3807368" cy="368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CCD12-EF4F-92B2-3613-6702A75A80CB}"/>
              </a:ext>
            </a:extLst>
          </p:cNvPr>
          <p:cNvSpPr txBox="1"/>
          <p:nvPr/>
        </p:nvSpPr>
        <p:spPr>
          <a:xfrm>
            <a:off x="1058363" y="1083766"/>
            <a:ext cx="3583836" cy="3552896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GESTURE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POSTURE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FACIAL EXPRESSION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TONE 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VOLUME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PACE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PAUSE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EYE CONTACT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1994826" y="189733"/>
            <a:ext cx="8202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NON-VERBAL COMMUNICATION</a:t>
            </a:r>
            <a:endParaRPr lang="en-UG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31" y="3213100"/>
            <a:ext cx="6405187" cy="3202594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7C2536-8633-49FA-E02A-5C08159EC153}"/>
              </a:ext>
            </a:extLst>
          </p:cNvPr>
          <p:cNvSpPr txBox="1"/>
          <p:nvPr/>
        </p:nvSpPr>
        <p:spPr>
          <a:xfrm>
            <a:off x="4969331" y="839642"/>
            <a:ext cx="68035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Maintain good posture as it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presents what you feel and think</a:t>
            </a:r>
          </a:p>
          <a:p>
            <a:pPr marL="457200" indent="-457200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Stand tall at the front of the room</a:t>
            </a:r>
          </a:p>
          <a:p>
            <a:pPr marL="457200" indent="-457200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Don’t sit down, lean on a desk or hide behind a stand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3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CCD12-EF4F-92B2-3613-6702A75A80CB}"/>
              </a:ext>
            </a:extLst>
          </p:cNvPr>
          <p:cNvSpPr txBox="1"/>
          <p:nvPr/>
        </p:nvSpPr>
        <p:spPr>
          <a:xfrm>
            <a:off x="863118" y="853927"/>
            <a:ext cx="4377656" cy="3860672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GESTURE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POSTURE</a:t>
            </a:r>
          </a:p>
          <a:p>
            <a:pPr marL="457200" indent="-457200">
              <a:buBlip>
                <a:blip r:embed="rId3"/>
              </a:buBlip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FACIAL EXPRESSION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TONE 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VOLUME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PACE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PAUSE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EYE CONTACT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1329732" y="125619"/>
            <a:ext cx="9020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NON-VERBAL COMMUNICATION</a:t>
            </a:r>
            <a:endParaRPr lang="en-UG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5486400" y="648839"/>
            <a:ext cx="6109398" cy="23864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r>
              <a:rPr lang="en-GB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 human face conveys countless emotions without saying a word.</a:t>
            </a:r>
          </a:p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Align it with the tone and content of your speech</a:t>
            </a:r>
            <a:endParaRPr lang="en-GB" sz="26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514350" indent="-457200" algn="just">
              <a:lnSpc>
                <a:spcPct val="100000"/>
              </a:lnSpc>
              <a:buBlip>
                <a:blip r:embed="rId3"/>
              </a:buBlip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Avoid inappropriate facial gestures</a:t>
            </a:r>
            <a:endParaRPr lang="en-GB" sz="26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1DCDC8-BCE4-E6F1-A746-AE8E135D0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958" y="3162145"/>
            <a:ext cx="3900542" cy="357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3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67B30C1-AE0A-0EB1-3D58-8ECF40125D7D}"/>
              </a:ext>
            </a:extLst>
          </p:cNvPr>
          <p:cNvSpPr/>
          <p:nvPr/>
        </p:nvSpPr>
        <p:spPr>
          <a:xfrm>
            <a:off x="-5395207" y="-168547"/>
            <a:ext cx="417737" cy="7116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Schoolbook" panose="02040604050505020304" pitchFamily="18" charset="0"/>
              </a:rPr>
              <a:t>1</a:t>
            </a:r>
            <a:endParaRPr lang="en-UG" sz="2800" b="1" dirty="0">
              <a:latin typeface="Century Schoolbook" panose="020406040505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421D8C5-BF4B-AD91-70DE-9133C7DA4E34}"/>
              </a:ext>
            </a:extLst>
          </p:cNvPr>
          <p:cNvSpPr/>
          <p:nvPr/>
        </p:nvSpPr>
        <p:spPr>
          <a:xfrm>
            <a:off x="-3340442" y="8689736"/>
            <a:ext cx="417737" cy="7116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Schoolbook" panose="02040604050505020304" pitchFamily="18" charset="0"/>
              </a:rPr>
              <a:t>3</a:t>
            </a:r>
            <a:endParaRPr lang="en-UG" sz="2800" b="1" dirty="0">
              <a:latin typeface="Century Schoolbook" panose="020406040505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22EF005-EE45-1DAC-AF69-AACA1665E388}"/>
              </a:ext>
            </a:extLst>
          </p:cNvPr>
          <p:cNvSpPr/>
          <p:nvPr/>
        </p:nvSpPr>
        <p:spPr>
          <a:xfrm>
            <a:off x="-6424570" y="4312568"/>
            <a:ext cx="417737" cy="72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Schoolbook" panose="02040604050505020304" pitchFamily="18" charset="0"/>
              </a:rPr>
              <a:t>2</a:t>
            </a:r>
            <a:endParaRPr lang="en-UG" sz="2800" b="1" dirty="0">
              <a:latin typeface="Century Schoolbook" panose="020406040505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A8BD2E4-7D42-236B-BA5A-C264B87BCFCD}"/>
              </a:ext>
            </a:extLst>
          </p:cNvPr>
          <p:cNvSpPr/>
          <p:nvPr/>
        </p:nvSpPr>
        <p:spPr>
          <a:xfrm>
            <a:off x="13041720" y="2401350"/>
            <a:ext cx="417737" cy="7116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Schoolbook" panose="02040604050505020304" pitchFamily="18" charset="0"/>
              </a:rPr>
              <a:t>5</a:t>
            </a:r>
            <a:endParaRPr lang="en-UG" sz="2800" b="1" dirty="0">
              <a:latin typeface="Century Schoolbook" panose="020406040505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87E8C1A-3C77-4355-30C4-27F23A3F072F}"/>
              </a:ext>
            </a:extLst>
          </p:cNvPr>
          <p:cNvSpPr/>
          <p:nvPr/>
        </p:nvSpPr>
        <p:spPr>
          <a:xfrm>
            <a:off x="13041720" y="5514406"/>
            <a:ext cx="417737" cy="7116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Schoolbook" panose="02040604050505020304" pitchFamily="18" charset="0"/>
              </a:rPr>
              <a:t>4</a:t>
            </a:r>
            <a:endParaRPr lang="en-UG" sz="2800" b="1" dirty="0">
              <a:latin typeface="Century Schoolbook" panose="020406040505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301D258-5C67-6853-53CB-114306B3D36E}"/>
              </a:ext>
            </a:extLst>
          </p:cNvPr>
          <p:cNvSpPr/>
          <p:nvPr/>
        </p:nvSpPr>
        <p:spPr>
          <a:xfrm>
            <a:off x="13274848" y="-701635"/>
            <a:ext cx="417737" cy="7116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entury Schoolbook" panose="02040604050505020304" pitchFamily="18" charset="0"/>
              </a:rPr>
              <a:t>6</a:t>
            </a:r>
            <a:endParaRPr lang="en-UG" sz="2800" b="1" dirty="0">
              <a:latin typeface="Century Schoolbook" panose="0204060405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15B54-6A35-64C7-9E2B-1FE4A5C0D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" y="0"/>
            <a:ext cx="12165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67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CCD12-EF4F-92B2-3613-6702A75A80CB}"/>
              </a:ext>
            </a:extLst>
          </p:cNvPr>
          <p:cNvSpPr txBox="1"/>
          <p:nvPr/>
        </p:nvSpPr>
        <p:spPr>
          <a:xfrm>
            <a:off x="827638" y="940320"/>
            <a:ext cx="3483353" cy="3552896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GESTURE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POSTURE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FACIAL EXPRESSION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TONE 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VOLUME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PACE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PAUSE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EYE CONTACT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1856154" y="51055"/>
            <a:ext cx="8037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NON-VERBAL COMMUNICATION</a:t>
            </a:r>
            <a:endParaRPr lang="en-UG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E24AA72-310E-A3EC-E028-77BC9A2890B3}"/>
              </a:ext>
            </a:extLst>
          </p:cNvPr>
          <p:cNvSpPr txBox="1">
            <a:spLocks/>
          </p:cNvSpPr>
          <p:nvPr/>
        </p:nvSpPr>
        <p:spPr>
          <a:xfrm>
            <a:off x="4546600" y="1244600"/>
            <a:ext cx="7061200" cy="52527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algn="just">
              <a:lnSpc>
                <a:spcPct val="100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Tone influences how the concepts are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perceived and received</a:t>
            </a:r>
          </a:p>
          <a:p>
            <a:pPr marL="457200" lvl="1" indent="-457200" algn="just">
              <a:lnSpc>
                <a:spcPct val="100000"/>
              </a:lnSpc>
              <a:spcAft>
                <a:spcPts val="1000"/>
              </a:spcAft>
              <a:buBlip>
                <a:blip r:embed="rId2"/>
              </a:buBlip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/>
            </a:endParaRPr>
          </a:p>
          <a:p>
            <a:pPr marL="457200" lvl="1" indent="-457200" algn="just">
              <a:lnSpc>
                <a:spcPct val="100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It reflects the gravity of the subject matter.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“Death”</a:t>
            </a:r>
          </a:p>
          <a:p>
            <a:pPr marL="457200" lvl="1" indent="-457200" algn="just">
              <a:lnSpc>
                <a:spcPct val="100000"/>
              </a:lnSpc>
              <a:spcAft>
                <a:spcPts val="1000"/>
              </a:spcAft>
              <a:buBlip>
                <a:blip r:embed="rId2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/>
            </a:endParaRPr>
          </a:p>
          <a:p>
            <a:pPr marL="457200" lvl="1" indent="-457200" algn="just">
              <a:lnSpc>
                <a:spcPct val="100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It’s not just what you say, it’s how you say it. When you speak, other people “read” your voice</a:t>
            </a:r>
          </a:p>
          <a:p>
            <a:pPr marL="457200" lvl="1" indent="-457200" algn="just">
              <a:lnSpc>
                <a:spcPct val="100000"/>
              </a:lnSpc>
              <a:spcAft>
                <a:spcPts val="1000"/>
              </a:spcAft>
              <a:buBlip>
                <a:blip r:embed="rId2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/>
            </a:endParaRPr>
          </a:p>
          <a:p>
            <a:pPr marL="457200" lvl="1" indent="-457200" algn="just">
              <a:lnSpc>
                <a:spcPct val="100000"/>
              </a:lnSpc>
              <a:spcAft>
                <a:spcPts val="1000"/>
              </a:spcAft>
              <a:buBlip>
                <a:blip r:embed="rId2"/>
              </a:buBlip>
            </a:pPr>
            <a:endParaRPr lang="en-GB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4539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CCD12-EF4F-92B2-3613-6702A75A80CB}"/>
              </a:ext>
            </a:extLst>
          </p:cNvPr>
          <p:cNvSpPr txBox="1"/>
          <p:nvPr/>
        </p:nvSpPr>
        <p:spPr>
          <a:xfrm>
            <a:off x="802431" y="947493"/>
            <a:ext cx="3533595" cy="3552896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GESTURE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POSTURE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FACIAL EXPRESSION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TONE 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VOLUME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PACE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PAUSE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EYE CONTACT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2225170" y="221915"/>
            <a:ext cx="7741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NON-VERBAL COMMUNICATION</a:t>
            </a:r>
            <a:endParaRPr lang="en-UG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36026" y="947493"/>
            <a:ext cx="7389751" cy="5419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en-GB" sz="26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Be audible and 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adjust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your volume based on the size of the room.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 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en-GB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You don’t need to SHOUT to be heard, </a:t>
            </a:r>
            <a:r>
              <a:rPr lang="en-GB" sz="26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houting can come across as aggressive</a:t>
            </a:r>
            <a:r>
              <a:rPr lang="en-US" sz="2600" dirty="0">
                <a:solidFill>
                  <a:srgbClr val="0D0D0D"/>
                </a:solidFill>
                <a:latin typeface="Century Schoolbook" panose="02040604050505020304" pitchFamily="18" charset="0"/>
              </a:rPr>
              <a:t>. 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endParaRPr lang="en-US" sz="2600" dirty="0">
              <a:solidFill>
                <a:srgbClr val="0D0D0D"/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en-GB" sz="26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Participants keep quiet to listen to intelligent People. 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endParaRPr lang="en-GB" sz="26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/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endParaRPr lang="en-GB" sz="26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6932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CCD12-EF4F-92B2-3613-6702A75A80CB}"/>
              </a:ext>
            </a:extLst>
          </p:cNvPr>
          <p:cNvSpPr txBox="1"/>
          <p:nvPr/>
        </p:nvSpPr>
        <p:spPr>
          <a:xfrm>
            <a:off x="1106511" y="1059309"/>
            <a:ext cx="3051274" cy="3552896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GESTURE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POSTURE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FACIAL EXPRESSION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TONE 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VOLUME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PACE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PAUSE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EYE CONTACT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1552620" y="192060"/>
            <a:ext cx="86835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NON-VERBAL COMMUNICATION</a:t>
            </a:r>
            <a:endParaRPr lang="en-UG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CD91A7-EE03-D71E-1DEB-D71492AD11AB}"/>
              </a:ext>
            </a:extLst>
          </p:cNvPr>
          <p:cNvSpPr/>
          <p:nvPr/>
        </p:nvSpPr>
        <p:spPr>
          <a:xfrm>
            <a:off x="3989411" y="879741"/>
            <a:ext cx="74256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Blip>
                <a:blip r:embed="rId2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ea typeface="Calibri"/>
                <a:cs typeface="Times New Roman"/>
              </a:rPr>
              <a:t>Read the manual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ea typeface="Calibri"/>
                <a:cs typeface="Times New Roman"/>
              </a:rPr>
              <a:t>at a normal rate of speed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ea typeface="Calibri"/>
                <a:cs typeface="Times New Roman"/>
              </a:rPr>
              <a:t>. </a:t>
            </a:r>
          </a:p>
          <a:p>
            <a:pPr marL="457200" indent="-457200" algn="just">
              <a:buBlip>
                <a:blip r:embed="rId2"/>
              </a:buBlip>
            </a:pPr>
            <a:endParaRPr lang="en-GB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/>
            </a:endParaRPr>
          </a:p>
          <a:p>
            <a:pPr marL="457200" indent="-457200" algn="just"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Participants are hearing the census definitions and concepts for the first time</a:t>
            </a:r>
            <a:endParaRPr lang="en-GB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ea typeface="Calibri"/>
              <a:cs typeface="Times New Roman"/>
            </a:endParaRPr>
          </a:p>
          <a:p>
            <a:pPr marL="457200" indent="-457200" algn="just">
              <a:buBlip>
                <a:blip r:embed="rId2"/>
              </a:buBlip>
            </a:pPr>
            <a:endParaRPr lang="en-GB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ea typeface="Calibri"/>
              <a:cs typeface="Times New Roman"/>
            </a:endParaRPr>
          </a:p>
          <a:p>
            <a:pPr marL="457200" indent="-457200" algn="just"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Rapid speech may convey nervousness, while slow speech might indicate emphasis on specific points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2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CCD12-EF4F-92B2-3613-6702A75A80CB}"/>
              </a:ext>
            </a:extLst>
          </p:cNvPr>
          <p:cNvSpPr txBox="1"/>
          <p:nvPr/>
        </p:nvSpPr>
        <p:spPr>
          <a:xfrm>
            <a:off x="938137" y="879741"/>
            <a:ext cx="3051274" cy="3354765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GESTURE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POSTURE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FACIAL EXPRESSION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TONE 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VOLUME</a:t>
            </a:r>
          </a:p>
          <a:p>
            <a:pPr marL="457200" indent="-457200"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PACE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PAUSE</a:t>
            </a:r>
          </a:p>
          <a:p>
            <a:pPr marL="457200" indent="-457200">
              <a:buBlip>
                <a:blip r:embed="rId2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EYE CONTACT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1385280" y="215408"/>
            <a:ext cx="9092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NON-VERBAL COMMUNICATION</a:t>
            </a:r>
            <a:endParaRPr lang="en-UG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CD91A7-EE03-D71E-1DEB-D71492AD11AB}"/>
              </a:ext>
            </a:extLst>
          </p:cNvPr>
          <p:cNvSpPr/>
          <p:nvPr/>
        </p:nvSpPr>
        <p:spPr>
          <a:xfrm>
            <a:off x="4203700" y="1782395"/>
            <a:ext cx="7404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An occasional pause is very reasonable</a:t>
            </a:r>
          </a:p>
          <a:p>
            <a:pPr marL="457200" indent="-457200" algn="just">
              <a:buBlip>
                <a:blip r:embed="rId2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Make strategic pauses to allows participants absorb key points, </a:t>
            </a:r>
          </a:p>
          <a:p>
            <a:pPr marL="457200" indent="-457200" algn="just">
              <a:buBlip>
                <a:blip r:embed="rId2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it will give you time to breathe and gather your thoughts</a:t>
            </a:r>
          </a:p>
          <a:p>
            <a:pPr marL="457200" indent="-457200" algn="just">
              <a:buBlip>
                <a:blip r:embed="rId2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25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CCD12-EF4F-92B2-3613-6702A75A80CB}"/>
              </a:ext>
            </a:extLst>
          </p:cNvPr>
          <p:cNvSpPr txBox="1"/>
          <p:nvPr/>
        </p:nvSpPr>
        <p:spPr>
          <a:xfrm>
            <a:off x="924727" y="896841"/>
            <a:ext cx="3657600" cy="3908762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GESTURE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POSTURE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FACIAL EXPRESSION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TONE 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VOLUME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PACE</a:t>
            </a:r>
          </a:p>
          <a:p>
            <a:pPr marL="457200" indent="-457200">
              <a:lnSpc>
                <a:spcPct val="150000"/>
              </a:lnSpc>
              <a:buBlip>
                <a:blip r:embed="rId3"/>
              </a:buBlip>
            </a:pPr>
            <a:r>
              <a:rPr lang="en-US" sz="1600" dirty="0">
                <a:latin typeface="Century Schoolbook" panose="02040604050505020304" pitchFamily="18" charset="0"/>
              </a:rPr>
              <a:t>PAUSE</a:t>
            </a:r>
          </a:p>
          <a:p>
            <a:pPr marL="457200" indent="-457200">
              <a:buBlip>
                <a:blip r:embed="rId3"/>
              </a:buBlip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EYE CONTACT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29092-39EB-67CB-6952-9D08B17AA75F}"/>
              </a:ext>
            </a:extLst>
          </p:cNvPr>
          <p:cNvSpPr txBox="1"/>
          <p:nvPr/>
        </p:nvSpPr>
        <p:spPr>
          <a:xfrm>
            <a:off x="1996970" y="129300"/>
            <a:ext cx="7997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NON-VERBAL COMMUNICATION</a:t>
            </a:r>
            <a:endParaRPr lang="en-UG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27600" y="1005532"/>
            <a:ext cx="6819900" cy="4052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Make eye contact with your audience to enhance the impact of your speech.</a:t>
            </a: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/>
            </a:endParaRP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Capture attention and convey confidence</a:t>
            </a: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endParaRPr lang="en-GB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/>
            </a:endParaRP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/>
              </a:rPr>
              <a:t>Strike a balance, avoid staring down one person or scanning too quickly.</a:t>
            </a:r>
          </a:p>
        </p:txBody>
      </p:sp>
    </p:spTree>
    <p:extLst>
      <p:ext uri="{BB962C8B-B14F-4D97-AF65-F5344CB8AC3E}">
        <p14:creationId xmlns:p14="http://schemas.microsoft.com/office/powerpoint/2010/main" val="3275055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FDDEEE-23C9-31E0-5C13-EFEC52553215}"/>
              </a:ext>
            </a:extLst>
          </p:cNvPr>
          <p:cNvSpPr txBox="1"/>
          <p:nvPr/>
        </p:nvSpPr>
        <p:spPr>
          <a:xfrm>
            <a:off x="1676400" y="1397919"/>
            <a:ext cx="9893300" cy="4192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5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G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It's essential to recognize that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trainees</a:t>
            </a:r>
            <a:r>
              <a:rPr lang="en-UG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can exhibit multiple personalities to varying degrees in different situations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just">
              <a:lnSpc>
                <a:spcPct val="150000"/>
              </a:lnSpc>
              <a:spcBef>
                <a:spcPts val="15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G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As 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trainer</a:t>
            </a:r>
            <a:r>
              <a:rPr lang="en-UG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, being aware of these personalities can help you interact more effectively and foster a collaborative and inclusive environment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82602C0-E39E-1D66-5544-FA8D774FF9E0}"/>
              </a:ext>
            </a:extLst>
          </p:cNvPr>
          <p:cNvSpPr txBox="1">
            <a:spLocks/>
          </p:cNvSpPr>
          <p:nvPr/>
        </p:nvSpPr>
        <p:spPr>
          <a:xfrm>
            <a:off x="2438400" y="441325"/>
            <a:ext cx="6858000" cy="7076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TRAINEE PERSONALITIES</a:t>
            </a:r>
            <a:endParaRPr lang="en-UG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16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82602C0-E39E-1D66-5544-FA8D774FF9E0}"/>
              </a:ext>
            </a:extLst>
          </p:cNvPr>
          <p:cNvSpPr txBox="1">
            <a:spLocks/>
          </p:cNvSpPr>
          <p:nvPr/>
        </p:nvSpPr>
        <p:spPr>
          <a:xfrm>
            <a:off x="3152775" y="441325"/>
            <a:ext cx="6858000" cy="7076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TRAINEE PERSONALITIES</a:t>
            </a:r>
            <a:endParaRPr lang="en-UG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B4446F-E14C-C7EB-E234-AFD50F5FC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818" y="4526892"/>
            <a:ext cx="1376134" cy="1376134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EEDA8A-78E8-5A7A-C69E-D83B45E87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154" y="4491850"/>
            <a:ext cx="1446218" cy="1446218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FC127-8423-5059-FE44-C2FBC8582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105" y="4470533"/>
            <a:ext cx="1446218" cy="1446218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B2E2D9-10E3-3FA2-D942-38AEAD0D1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389" y="4448175"/>
            <a:ext cx="1490935" cy="149093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3BA0B1-832C-0124-009F-A1294B517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5791" y="4448175"/>
            <a:ext cx="1383416" cy="1436029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5DE15-554C-C25A-E399-136FBA286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0674" y="4437986"/>
            <a:ext cx="1446218" cy="1446218"/>
          </a:xfrm>
          <a:prstGeom prst="round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F5828A62-8F7F-2350-8DA1-424CCC21D4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6756"/>
          <a:stretch/>
        </p:blipFill>
        <p:spPr>
          <a:xfrm>
            <a:off x="3064118" y="2013591"/>
            <a:ext cx="7816364" cy="1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32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B4446F-E14C-C7EB-E234-AFD50F5FC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163" y="1485936"/>
            <a:ext cx="4285709" cy="4285709"/>
          </a:xfrm>
          <a:prstGeom prst="round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4F4AEC-2C3D-0E82-323D-C5D3F2007C41}"/>
              </a:ext>
            </a:extLst>
          </p:cNvPr>
          <p:cNvSpPr/>
          <p:nvPr/>
        </p:nvSpPr>
        <p:spPr>
          <a:xfrm>
            <a:off x="4990290" y="373801"/>
            <a:ext cx="4577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G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THE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TEAM PLAYER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98F7BB-8371-5218-066E-17498600D60C}"/>
              </a:ext>
            </a:extLst>
          </p:cNvPr>
          <p:cNvSpPr txBox="1"/>
          <p:nvPr/>
        </p:nvSpPr>
        <p:spPr>
          <a:xfrm>
            <a:off x="6216077" y="1485936"/>
            <a:ext cx="5430631" cy="4533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Contributes to the trainings </a:t>
            </a:r>
          </a:p>
          <a:p>
            <a:pPr marL="457200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Open about team dilemmas</a:t>
            </a:r>
          </a:p>
          <a:p>
            <a:pPr marL="457200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Helps to resolve issues</a:t>
            </a:r>
          </a:p>
          <a:p>
            <a:pPr marL="457200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Brainstorms, and </a:t>
            </a:r>
          </a:p>
          <a:p>
            <a:pPr marL="457200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entury Schoolbook" panose="02040604050505020304" pitchFamily="18" charset="0"/>
              </a:rPr>
              <a:t>Takes on responsibilities</a:t>
            </a:r>
          </a:p>
          <a:p>
            <a:pPr marL="457200" indent="-457200" algn="just">
              <a:lnSpc>
                <a:spcPct val="150000"/>
              </a:lnSpc>
              <a:buBlip>
                <a:blip r:embed="rId3"/>
              </a:buBlip>
            </a:pPr>
            <a:endParaRPr lang="en-US" sz="2800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Utilise them</a:t>
            </a:r>
          </a:p>
        </p:txBody>
      </p:sp>
    </p:spTree>
    <p:extLst>
      <p:ext uri="{BB962C8B-B14F-4D97-AF65-F5344CB8AC3E}">
        <p14:creationId xmlns:p14="http://schemas.microsoft.com/office/powerpoint/2010/main" val="1228053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EEDA8A-78E8-5A7A-C69E-D83B45E87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94" y="1543968"/>
            <a:ext cx="4171031" cy="4171031"/>
          </a:xfrm>
          <a:prstGeom prst="round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A28D03-62D9-F6BC-A317-C7CA217676D9}"/>
              </a:ext>
            </a:extLst>
          </p:cNvPr>
          <p:cNvSpPr/>
          <p:nvPr/>
        </p:nvSpPr>
        <p:spPr>
          <a:xfrm>
            <a:off x="3823728" y="331570"/>
            <a:ext cx="6315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G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THE TALKATIVE OVER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G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LOADER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7F8BDF-F167-BF88-E446-037D0A78B807}"/>
              </a:ext>
            </a:extLst>
          </p:cNvPr>
          <p:cNvSpPr txBox="1"/>
          <p:nvPr/>
        </p:nvSpPr>
        <p:spPr>
          <a:xfrm>
            <a:off x="5709437" y="1164434"/>
            <a:ext cx="6086323" cy="5306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Regularly wants to speak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Has assumptions for each concept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Shuts down other points of view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Speaks for long periods of time, if given an opportunity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Interject when others are answering </a:t>
            </a:r>
          </a:p>
          <a:p>
            <a:pPr algn="just">
              <a:spcBef>
                <a:spcPts val="15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2400" dirty="0">
              <a:solidFill>
                <a:srgbClr val="FF0000"/>
              </a:solidFill>
              <a:latin typeface="Century Schoolbook" panose="02040604050505020304" pitchFamily="18" charset="0"/>
            </a:endParaRPr>
          </a:p>
          <a:p>
            <a:pPr algn="just">
              <a:spcBef>
                <a:spcPts val="15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G" sz="2400" dirty="0">
                <a:solidFill>
                  <a:srgbClr val="FF0000"/>
                </a:solidFill>
                <a:latin typeface="Century Schoolbook" panose="02040604050505020304" pitchFamily="18" charset="0"/>
              </a:rPr>
              <a:t>Establish rules for </a:t>
            </a:r>
            <a:r>
              <a:rPr lang="en-US" sz="2400" dirty="0">
                <a:solidFill>
                  <a:srgbClr val="FF0000"/>
                </a:solidFill>
                <a:latin typeface="Century Schoolbook" panose="02040604050505020304" pitchFamily="18" charset="0"/>
              </a:rPr>
              <a:t>respectful communication</a:t>
            </a:r>
          </a:p>
          <a:p>
            <a:pPr algn="just">
              <a:spcBef>
                <a:spcPts val="150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solidFill>
                  <a:srgbClr val="FF0000"/>
                </a:solidFill>
                <a:latin typeface="Century Schoolbook" panose="02040604050505020304" pitchFamily="18" charset="0"/>
              </a:rPr>
              <a:t>Ensure they don't overshadow quieter participants and allow space for diverse perspectives.</a:t>
            </a:r>
          </a:p>
        </p:txBody>
      </p:sp>
    </p:spTree>
    <p:extLst>
      <p:ext uri="{BB962C8B-B14F-4D97-AF65-F5344CB8AC3E}">
        <p14:creationId xmlns:p14="http://schemas.microsoft.com/office/powerpoint/2010/main" val="3566132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7FC127-8423-5059-FE44-C2FBC8582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30" y="1397000"/>
            <a:ext cx="4346817" cy="4346817"/>
          </a:xfrm>
          <a:prstGeom prst="round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26EDA8-CC7F-60C2-FA56-7D7A3AFF7803}"/>
              </a:ext>
            </a:extLst>
          </p:cNvPr>
          <p:cNvSpPr/>
          <p:nvPr/>
        </p:nvSpPr>
        <p:spPr>
          <a:xfrm>
            <a:off x="3931920" y="331570"/>
            <a:ext cx="5986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G" sz="28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THE MULTITASKER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B8C20-6C67-BCE4-BFB4-A75FF6F9743C}"/>
              </a:ext>
            </a:extLst>
          </p:cNvPr>
          <p:cNvSpPr txBox="1"/>
          <p:nvPr/>
        </p:nvSpPr>
        <p:spPr>
          <a:xfrm>
            <a:off x="5654040" y="1000364"/>
            <a:ext cx="6309360" cy="5286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A double-edged sword e</a:t>
            </a:r>
            <a:r>
              <a:rPr lang="en-UG" sz="2800" dirty="0" err="1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ngages</a:t>
            </a:r>
            <a:r>
              <a:rPr lang="en-UG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in other tasks. (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social media, office work</a:t>
            </a:r>
            <a:r>
              <a:rPr lang="en-UG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)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Has divided attention, impatience and m</a:t>
            </a:r>
            <a:r>
              <a:rPr lang="en-UG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ay miss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key concepts and definitions</a:t>
            </a:r>
          </a:p>
          <a:p>
            <a:pPr algn="just">
              <a:spcBef>
                <a:spcPts val="150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Set clear expectations around attentiveness and participation</a:t>
            </a:r>
          </a:p>
          <a:p>
            <a:pPr algn="just">
              <a:spcBef>
                <a:spcPts val="150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Incorporate activities that require active participation</a:t>
            </a:r>
          </a:p>
        </p:txBody>
      </p:sp>
    </p:spTree>
    <p:extLst>
      <p:ext uri="{BB962C8B-B14F-4D97-AF65-F5344CB8AC3E}">
        <p14:creationId xmlns:p14="http://schemas.microsoft.com/office/powerpoint/2010/main" val="2711670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511B64-9B40-BB22-EE1E-19548C8FBE88}"/>
              </a:ext>
            </a:extLst>
          </p:cNvPr>
          <p:cNvSpPr txBox="1"/>
          <p:nvPr/>
        </p:nvSpPr>
        <p:spPr>
          <a:xfrm>
            <a:off x="1428750" y="1372030"/>
            <a:ext cx="9950449" cy="3239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Blip>
                <a:blip r:embed="rId2"/>
              </a:buBlip>
            </a:pP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entury Schoolbook" panose="02040604050505020304" pitchFamily="18" charset="0"/>
              </a:rPr>
              <a:t>To sharpen skills needed to deliver a transformative census learning experience.</a:t>
            </a:r>
          </a:p>
          <a:p>
            <a:pPr marL="457200" indent="-457200" algn="just">
              <a:lnSpc>
                <a:spcPct val="150000"/>
              </a:lnSpc>
              <a:buBlip>
                <a:blip r:embed="rId2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lnSpc>
                <a:spcPct val="150000"/>
              </a:lnSpc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To provide tips to ensure you successfully train those at the lower level.</a:t>
            </a:r>
            <a:endParaRPr lang="en-UG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AutoShape 2" descr="Good work ethics – a tool that helps become a valuable asset to an  organization - PloPdo">
            <a:extLst>
              <a:ext uri="{FF2B5EF4-FFF2-40B4-BE49-F238E27FC236}">
                <a16:creationId xmlns:a16="http://schemas.microsoft.com/office/drawing/2014/main" id="{25E3A395-AC48-7533-AAE3-23C1687B31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43191" y="502756"/>
            <a:ext cx="5351609" cy="6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SESSION OBJECTIVES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73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5D9543-18D7-B988-991B-8CEF01E3FA33}"/>
              </a:ext>
            </a:extLst>
          </p:cNvPr>
          <p:cNvSpPr/>
          <p:nvPr/>
        </p:nvSpPr>
        <p:spPr>
          <a:xfrm>
            <a:off x="1955800" y="327680"/>
            <a:ext cx="864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G" sz="28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THE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LATE COMER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F9EBF-10F4-4452-DFA1-43910D0400EC}"/>
              </a:ext>
            </a:extLst>
          </p:cNvPr>
          <p:cNvSpPr txBox="1"/>
          <p:nvPr/>
        </p:nvSpPr>
        <p:spPr>
          <a:xfrm>
            <a:off x="5019409" y="1027274"/>
            <a:ext cx="7083158" cy="5445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Never fails to joins 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Misses key introductions or instructions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Needs to catch up always</a:t>
            </a:r>
          </a:p>
          <a:p>
            <a:pPr algn="just">
              <a:spcBef>
                <a:spcPts val="150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G" sz="28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Establish rules for time management</a:t>
            </a:r>
            <a:endParaRPr lang="en-US" sz="28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  <a:p>
            <a:pPr algn="just">
              <a:spcBef>
                <a:spcPts val="150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Offer a quick summary of any missed concepts</a:t>
            </a:r>
          </a:p>
          <a:p>
            <a:pPr algn="just">
              <a:spcBef>
                <a:spcPts val="150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Try to understand the underlying reasons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B4B831-7334-EF1A-2D41-2B3D93C5E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96" y="1842790"/>
            <a:ext cx="3592485" cy="359248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21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B2E2D9-10E3-3FA2-D942-38AEAD0D1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83" y="1689100"/>
            <a:ext cx="4061545" cy="4061545"/>
          </a:xfrm>
          <a:prstGeom prst="round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EAD75F-A4A5-D880-CE38-8D332FA427A4}"/>
              </a:ext>
            </a:extLst>
          </p:cNvPr>
          <p:cNvSpPr/>
          <p:nvPr/>
        </p:nvSpPr>
        <p:spPr>
          <a:xfrm>
            <a:off x="3688080" y="327680"/>
            <a:ext cx="6916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G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THE SILENT OBSERVER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8D8A1-B6CD-C851-21A1-1F730385B9E0}"/>
              </a:ext>
            </a:extLst>
          </p:cNvPr>
          <p:cNvSpPr txBox="1"/>
          <p:nvPr/>
        </p:nvSpPr>
        <p:spPr>
          <a:xfrm>
            <a:off x="5081828" y="1099542"/>
            <a:ext cx="680537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Quietly observes </a:t>
            </a:r>
          </a:p>
          <a:p>
            <a:pPr marL="457200" indent="-457200" algn="just">
              <a:buBlip>
                <a:blip r:embed="rId3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US" sz="2800" dirty="0">
                <a:solidFill>
                  <a:srgbClr val="FF0000"/>
                </a:solidFill>
                <a:latin typeface="Bookman Old Style" panose="02050604050505020204" pitchFamily="18" charset="0"/>
              </a:rPr>
              <a:t>Encourage active participation,</a:t>
            </a:r>
            <a:r>
              <a:rPr lang="en-GB" sz="2800" dirty="0">
                <a:solidFill>
                  <a:srgbClr val="FF000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 </a:t>
            </a:r>
          </a:p>
          <a:p>
            <a:pPr lvl="2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Be sensitive when calling on trainees who have not raised their hands. </a:t>
            </a:r>
          </a:p>
          <a:p>
            <a:pPr lvl="2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Do not put a trainee on the spot that does not feel comfortable responding.</a:t>
            </a:r>
          </a:p>
          <a:p>
            <a:pPr lvl="2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Use the indirectly methods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i.e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“I have not heard from anyone from this side. </a:t>
            </a:r>
            <a:endParaRPr lang="en-US" sz="2800" i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65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3BA0B1-832C-0124-009F-A1294B51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238005"/>
            <a:ext cx="3909059" cy="4057725"/>
          </a:xfrm>
          <a:prstGeom prst="round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EAD75F-A4A5-D880-CE38-8D332FA427A4}"/>
              </a:ext>
            </a:extLst>
          </p:cNvPr>
          <p:cNvSpPr/>
          <p:nvPr/>
        </p:nvSpPr>
        <p:spPr>
          <a:xfrm>
            <a:off x="1955800" y="327680"/>
            <a:ext cx="864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G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THE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EAGER TRAINEE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18D8A1-B6CD-C851-21A1-1F730385B9E0}"/>
              </a:ext>
            </a:extLst>
          </p:cNvPr>
          <p:cNvSpPr txBox="1"/>
          <p:nvPr/>
        </p:nvSpPr>
        <p:spPr>
          <a:xfrm>
            <a:off x="5013962" y="850900"/>
            <a:ext cx="654787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An asset to the training </a:t>
            </a:r>
          </a:p>
          <a:p>
            <a:pPr marL="457200" indent="-457200" algn="just">
              <a:buBlip>
                <a:blip r:embed="rId3"/>
              </a:buBlip>
            </a:pPr>
            <a:endParaRPr lang="en-US" sz="28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Highly motivated and ask a lot of questions</a:t>
            </a:r>
          </a:p>
          <a:p>
            <a:pPr marL="457200" indent="-457200" algn="just">
              <a:buBlip>
                <a:blip r:embed="rId3"/>
              </a:buBlip>
            </a:pPr>
            <a:endParaRPr lang="en-US" sz="28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Fast learner and has a desire to contribute</a:t>
            </a:r>
          </a:p>
          <a:p>
            <a:pPr marL="457200" indent="-457200" algn="just">
              <a:buBlip>
                <a:blip r:embed="rId3"/>
              </a:buBlip>
            </a:pPr>
            <a:endParaRPr lang="en-US" sz="2800" b="0" i="0" dirty="0">
              <a:solidFill>
                <a:srgbClr val="1F1F1F"/>
              </a:solidFill>
              <a:effectLst/>
              <a:latin typeface="Google Sans"/>
            </a:endParaRPr>
          </a:p>
          <a:p>
            <a:pPr marL="0" lvl="1" algn="just"/>
            <a:r>
              <a:rPr lang="en-GB" sz="2800" dirty="0">
                <a:solidFill>
                  <a:srgbClr val="FF0000"/>
                </a:solidFill>
                <a:latin typeface="Bookman Old Style" panose="02050604050505020204" pitchFamily="18" charset="0"/>
              </a:rPr>
              <a:t>Do not call on the eager trainees all the time</a:t>
            </a:r>
          </a:p>
          <a:p>
            <a:pPr marL="0" lvl="1" algn="just"/>
            <a:endParaRPr lang="en-GB" sz="28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0" lvl="1" algn="just"/>
            <a:r>
              <a:rPr lang="en-US" sz="2800" dirty="0">
                <a:solidFill>
                  <a:srgbClr val="FF0000"/>
                </a:solidFill>
                <a:latin typeface="Bookman Old Style" panose="02050604050505020204" pitchFamily="18" charset="0"/>
              </a:rPr>
              <a:t>Encourage them to come to you with any questions or concerns</a:t>
            </a:r>
            <a:endParaRPr lang="en-GB" sz="28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86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75DE15-554C-C25A-E399-136FBA286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12" y="1398820"/>
            <a:ext cx="3973280" cy="3973280"/>
          </a:xfrm>
          <a:prstGeom prst="round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D5C701-E43F-C335-0CD6-E418B4D97442}"/>
              </a:ext>
            </a:extLst>
          </p:cNvPr>
          <p:cNvSpPr/>
          <p:nvPr/>
        </p:nvSpPr>
        <p:spPr>
          <a:xfrm>
            <a:off x="3810707" y="124663"/>
            <a:ext cx="7421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OVERWHELMED AND UNRESPONSIVE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A2CEE-FA30-BB2D-D0FC-32D66A9E2F9D}"/>
              </a:ext>
            </a:extLst>
          </p:cNvPr>
          <p:cNvSpPr txBox="1"/>
          <p:nvPr/>
        </p:nvSpPr>
        <p:spPr>
          <a:xfrm>
            <a:off x="5179059" y="1035050"/>
            <a:ext cx="6646197" cy="558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Struggles to absorb and process the material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Show signs of boredom or fatigue</a:t>
            </a:r>
          </a:p>
          <a:p>
            <a:pPr algn="just">
              <a:spcBef>
                <a:spcPts val="150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GB" sz="2800" dirty="0">
                <a:solidFill>
                  <a:srgbClr val="FF0000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Take a short break, ask questions, or find other ways to keep trainees involved in the training session</a:t>
            </a:r>
          </a:p>
          <a:p>
            <a:pPr algn="just">
              <a:spcBef>
                <a:spcPts val="150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28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/>
              </a:rPr>
              <a:t>Provide additional guidance</a:t>
            </a:r>
          </a:p>
          <a:p>
            <a:pPr algn="just">
              <a:spcBef>
                <a:spcPts val="150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2800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/>
              </a:rPr>
              <a:t>Utilise the recap – as most people respond well to hearing a critical message more than once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115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5CA354-3689-4132-81ED-8F10DF5C2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974" y="1593215"/>
            <a:ext cx="3671570" cy="3671570"/>
          </a:xfrm>
          <a:prstGeom prst="round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BFE662-8F0C-B123-4812-F811555AF331}"/>
              </a:ext>
            </a:extLst>
          </p:cNvPr>
          <p:cNvSpPr/>
          <p:nvPr/>
        </p:nvSpPr>
        <p:spPr>
          <a:xfrm>
            <a:off x="2513088" y="164540"/>
            <a:ext cx="7789152" cy="669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G" sz="2800" b="1" dirty="0">
                <a:solidFill>
                  <a:schemeClr val="accent6">
                    <a:lumMod val="50000"/>
                  </a:schemeClr>
                </a:solidFill>
                <a:latin typeface="Rockwell Nova" panose="020F0502020204030204" pitchFamily="18" charset="0"/>
              </a:rPr>
              <a:t>THE DISTRACTOR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Rockwell Nova" panose="020F0502020204030204" pitchFamily="18" charset="0"/>
              </a:rPr>
              <a:t> /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TIME-WASTERS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A890F-FAE7-83E0-72F0-B71513EC56C0}"/>
              </a:ext>
            </a:extLst>
          </p:cNvPr>
          <p:cNvSpPr txBox="1"/>
          <p:nvPr/>
        </p:nvSpPr>
        <p:spPr>
          <a:xfrm>
            <a:off x="5165728" y="833698"/>
            <a:ext cx="6721472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May arrive with distractions from work, personal matters, or other factors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Makes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irrelevant comments, 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Diverts </a:t>
            </a:r>
            <a:r>
              <a:rPr lang="en-UG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with off-topic remarks or jokes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G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Can hinder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progress or derail the training</a:t>
            </a:r>
          </a:p>
          <a:p>
            <a:pPr algn="just">
              <a:spcBef>
                <a:spcPts val="150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US" sz="2600" dirty="0">
                <a:solidFill>
                  <a:srgbClr val="FF0000"/>
                </a:solidFill>
                <a:latin typeface="Century Schoolbook" panose="02040604050505020304" pitchFamily="18" charset="0"/>
              </a:rPr>
              <a:t>Manage potential disruptions</a:t>
            </a:r>
          </a:p>
          <a:p>
            <a:pPr algn="just">
              <a:spcBef>
                <a:spcPts val="150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GB" sz="2600" dirty="0">
                <a:solidFill>
                  <a:srgbClr val="FF0000"/>
                </a:solidFill>
                <a:latin typeface="Century Schoolbook" panose="02040604050505020304" pitchFamily="18" charset="0"/>
              </a:rPr>
              <a:t>Do not embarrass a trainee. </a:t>
            </a:r>
          </a:p>
          <a:p>
            <a:pPr algn="just">
              <a:spcBef>
                <a:spcPts val="1500"/>
              </a:spcBef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en-GB" sz="2600" dirty="0">
                <a:solidFill>
                  <a:srgbClr val="FF0000"/>
                </a:solidFill>
                <a:latin typeface="Century Schoolbook" panose="02040604050505020304" pitchFamily="18" charset="0"/>
              </a:rPr>
              <a:t>Speak individually during breaks or during exercises</a:t>
            </a:r>
            <a:endParaRPr lang="en-US" sz="2600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4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0DE4E-3CE3-F0CE-F689-AAEF33365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BFE662-8F0C-B123-4812-F811555AF331}"/>
              </a:ext>
            </a:extLst>
          </p:cNvPr>
          <p:cNvSpPr/>
          <p:nvPr/>
        </p:nvSpPr>
        <p:spPr>
          <a:xfrm>
            <a:off x="2497848" y="84712"/>
            <a:ext cx="7789152" cy="73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G" sz="32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THE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DEBBIE DOWNER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FE0CB-35FC-6E08-3FF5-75D61C628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40" y="1049411"/>
            <a:ext cx="5257800" cy="52578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66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0DE4E-3CE3-F0CE-F689-AAEF33365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BFE662-8F0C-B123-4812-F811555AF331}"/>
              </a:ext>
            </a:extLst>
          </p:cNvPr>
          <p:cNvSpPr/>
          <p:nvPr/>
        </p:nvSpPr>
        <p:spPr>
          <a:xfrm>
            <a:off x="2497848" y="84712"/>
            <a:ext cx="7789152" cy="73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G" sz="32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THE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DEBBIE DOWNER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AA890F-FAE7-83E0-72F0-B71513EC56C0}"/>
              </a:ext>
            </a:extLst>
          </p:cNvPr>
          <p:cNvSpPr txBox="1"/>
          <p:nvPr/>
        </p:nvSpPr>
        <p:spPr>
          <a:xfrm>
            <a:off x="1539240" y="1022996"/>
            <a:ext cx="10195560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Has low expectations for success (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we are not there yet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)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Got a negative outlook on the activity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Focuses on negative aspects (No network, No electricity) 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Always doubtful (shall we have data –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APN data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)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Brings down the mood with negativity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Tries to sabotage 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3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Provides misleading information and disrupts the process (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UBOS wants to take 50% to build arcades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6274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0DE4E-3CE3-F0CE-F689-AAEF33365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BFE662-8F0C-B123-4812-F811555AF331}"/>
              </a:ext>
            </a:extLst>
          </p:cNvPr>
          <p:cNvSpPr/>
          <p:nvPr/>
        </p:nvSpPr>
        <p:spPr>
          <a:xfrm>
            <a:off x="2526423" y="-44213"/>
            <a:ext cx="7789152" cy="73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G" sz="32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THE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DEBBIE DOWNER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AA890F-FAE7-83E0-72F0-B71513EC56C0}"/>
              </a:ext>
            </a:extLst>
          </p:cNvPr>
          <p:cNvSpPr txBox="1"/>
          <p:nvPr/>
        </p:nvSpPr>
        <p:spPr>
          <a:xfrm>
            <a:off x="1363224" y="775346"/>
            <a:ext cx="10115550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2"/>
              </a:buBlip>
              <a:tabLst>
                <a:tab pos="457200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Actively listen to their concern without judgement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2"/>
              </a:buBlip>
              <a:tabLst>
                <a:tab pos="457200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Address the underlying reasons, is it steaming from past experience, lack of confidence or trust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2"/>
              </a:buBlip>
              <a:tabLst>
                <a:tab pos="457200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Address these concerns directly and offer support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2"/>
              </a:buBlip>
              <a:tabLst>
                <a:tab pos="457200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Use positive reinforcement (Thank you for hosting refuges., sorry about the death in the previous census.)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2"/>
              </a:buBlip>
              <a:tabLst>
                <a:tab pos="457200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Do not get dragged into negativity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2"/>
              </a:buBlip>
              <a:tabLst>
                <a:tab pos="457200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Use  lighthearted approach to diffuse tension</a:t>
            </a:r>
          </a:p>
          <a:p>
            <a:pPr marL="457200" indent="-457200" algn="just">
              <a:spcBef>
                <a:spcPts val="1500"/>
              </a:spcBef>
              <a:spcAft>
                <a:spcPts val="800"/>
              </a:spcAft>
              <a:buSzPct val="100000"/>
              <a:buBlip>
                <a:blip r:embed="rId2"/>
              </a:buBlip>
              <a:tabLst>
                <a:tab pos="457200" algn="l"/>
              </a:tabLst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Focus on the solution. Work with them to find ways to over come the challenges. (MTN and URA collaboration on the TIN)</a:t>
            </a:r>
          </a:p>
        </p:txBody>
      </p:sp>
    </p:spTree>
    <p:extLst>
      <p:ext uri="{BB962C8B-B14F-4D97-AF65-F5344CB8AC3E}">
        <p14:creationId xmlns:p14="http://schemas.microsoft.com/office/powerpoint/2010/main" val="1708941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3A856-9EBA-0671-E3F9-B998DC14F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F9B894-4951-CD18-CF51-CC97158495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76424" y="365125"/>
            <a:ext cx="8639175" cy="7080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G" sz="32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THE DETAIL-ORIENTED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E3579-AA08-A75D-8AEE-135C9C58294B}"/>
              </a:ext>
            </a:extLst>
          </p:cNvPr>
          <p:cNvSpPr txBox="1"/>
          <p:nvPr/>
        </p:nvSpPr>
        <p:spPr>
          <a:xfrm>
            <a:off x="1419224" y="1144755"/>
            <a:ext cx="1027747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Has a keen eye for precision and can quickly spot errors or inconsistencies</a:t>
            </a:r>
          </a:p>
          <a:p>
            <a:pPr marL="457200" indent="-457200">
              <a:buBlip>
                <a:blip r:embed="rId2"/>
              </a:buBlip>
            </a:pPr>
            <a:endParaRPr lang="en-US" sz="28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just"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Put their full attention on any given task and concentrate  (</a:t>
            </a:r>
            <a:r>
              <a:rPr lang="en-UG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May slow down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the training)</a:t>
            </a:r>
            <a:r>
              <a:rPr lang="en-UG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just">
              <a:buBlip>
                <a:blip r:embed="rId2"/>
              </a:buBlip>
            </a:pPr>
            <a:endParaRPr lang="en-US" sz="28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just"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Can anticipate problems before they arise</a:t>
            </a:r>
          </a:p>
          <a:p>
            <a:pPr marL="457200" indent="-457200"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Showcase a high level of patience and perseverance</a:t>
            </a:r>
          </a:p>
          <a:p>
            <a:pPr marL="457200" indent="-457200">
              <a:buBlip>
                <a:blip r:embed="rId2"/>
              </a:buBlip>
            </a:pPr>
            <a:endParaRPr lang="en-US" sz="28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Bookman Old Style" panose="02050604050505020204" pitchFamily="18" charset="0"/>
              </a:rPr>
              <a:t>Do not refer them to the manual, instead </a:t>
            </a:r>
            <a:r>
              <a:rPr lang="en-GB" sz="2800" dirty="0">
                <a:solidFill>
                  <a:srgbClr val="FF0000"/>
                </a:solidFill>
                <a:latin typeface="Bookman Old Style" panose="02050604050505020204" pitchFamily="18" charset="0"/>
              </a:rPr>
              <a:t>equip yourself with enough information or at least be in the know of the reference page in the manual.</a:t>
            </a:r>
            <a:endParaRPr lang="en-US" sz="2800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14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3A856-9EBA-0671-E3F9-B998DC14F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F9B894-4951-CD18-CF51-CC97158495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5074" y="207350"/>
            <a:ext cx="7648575" cy="7080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G" sz="32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THE DETAIL-ORIENTED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E3579-AA08-A75D-8AEE-135C9C58294B}"/>
              </a:ext>
            </a:extLst>
          </p:cNvPr>
          <p:cNvSpPr txBox="1"/>
          <p:nvPr/>
        </p:nvSpPr>
        <p:spPr>
          <a:xfrm>
            <a:off x="1485900" y="915375"/>
            <a:ext cx="100457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800"/>
              </a:spcAft>
              <a:buSzPct val="1100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Practice active listening techniques </a:t>
            </a:r>
            <a:r>
              <a:rPr lang="en-UG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to ensure everyone's input is valued and understood.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800"/>
              </a:spcAft>
              <a:buSzPct val="1100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800"/>
              </a:spcAft>
              <a:buSzPct val="110000"/>
              <a:buBlip>
                <a:blip r:embed="rId2"/>
              </a:buBlip>
              <a:tabLst>
                <a:tab pos="457200" algn="l"/>
              </a:tabLst>
            </a:pPr>
            <a:r>
              <a:rPr lang="en-UG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Summarize and repeat key points to validate understanding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800"/>
              </a:spcAft>
              <a:buSzPct val="1100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800"/>
              </a:spcAft>
              <a:buSzPct val="110000"/>
              <a:buBlip>
                <a:blip r:embed="rId2"/>
              </a:buBlip>
              <a:tabLst>
                <a:tab pos="457200" algn="l"/>
              </a:tabLst>
            </a:pPr>
            <a:r>
              <a:rPr lang="en-UG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Foster a collaborative environment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 t</a:t>
            </a:r>
            <a:r>
              <a:rPr lang="en-UG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hat welcomes diverse perspectives.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800"/>
              </a:spcAft>
              <a:buSzPct val="1100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800"/>
              </a:spcAft>
              <a:buSzPct val="1100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Help them connect the dots and see how details fit into the larger context</a:t>
            </a:r>
            <a:endParaRPr lang="en-US" sz="2800" i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735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1468644" y="479577"/>
            <a:ext cx="9811748" cy="5778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Congratulations, team!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You have successfully completed the census training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Its now your turn to empower others.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Are you </a:t>
            </a:r>
          </a:p>
          <a:p>
            <a:pPr marL="1257300" lvl="2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Eager to work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1257300" lvl="2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Dependable /  Reliable, </a:t>
            </a:r>
          </a:p>
          <a:p>
            <a:pPr marL="1257300" lvl="2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Dedicated</a:t>
            </a:r>
          </a:p>
          <a:p>
            <a:pPr marL="1257300" lvl="2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Independent </a:t>
            </a:r>
          </a:p>
        </p:txBody>
      </p:sp>
      <p:sp>
        <p:nvSpPr>
          <p:cNvPr id="2" name="AutoShape 2" descr="Good work ethics – a tool that helps become a valuable asset to an  organization - PloPdo"/>
          <p:cNvSpPr>
            <a:spLocks noChangeAspect="1" noChangeArrowheads="1"/>
          </p:cNvSpPr>
          <p:nvPr/>
        </p:nvSpPr>
        <p:spPr bwMode="auto">
          <a:xfrm>
            <a:off x="2125670" y="-541330"/>
            <a:ext cx="316230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2383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3A856-9EBA-0671-E3F9-B998DC14F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F9B894-4951-CD18-CF51-CC97158495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09774" y="365125"/>
            <a:ext cx="8505825" cy="7080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G" sz="32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THE PASSIVE AGREE-ER</a:t>
            </a:r>
            <a:endParaRPr lang="en-U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E3579-AA08-A75D-8AEE-135C9C58294B}"/>
              </a:ext>
            </a:extLst>
          </p:cNvPr>
          <p:cNvSpPr txBox="1"/>
          <p:nvPr/>
        </p:nvSpPr>
        <p:spPr>
          <a:xfrm>
            <a:off x="1581150" y="1144755"/>
            <a:ext cx="10178230" cy="454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Normally follows and nods along rather than actively contributing. </a:t>
            </a:r>
          </a:p>
          <a:p>
            <a:pPr marL="457200" indent="-457200">
              <a:lnSpc>
                <a:spcPct val="150000"/>
              </a:lnSpc>
              <a:buBlip>
                <a:blip r:embed="rId2"/>
              </a:buBlip>
            </a:pPr>
            <a:endParaRPr lang="en-US" sz="2800" i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Have a private conversation with the trainee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Encourage them to share their thoughts, ideas, and questions during discussions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Assign specific tasks</a:t>
            </a:r>
            <a:endParaRPr lang="en-US" sz="2800" i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408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30FC4-1EFB-F2AB-C51D-3156A0F49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C757E8-6FD2-49C2-87E1-83B8CD78C711}"/>
              </a:ext>
            </a:extLst>
          </p:cNvPr>
          <p:cNvSpPr/>
          <p:nvPr/>
        </p:nvSpPr>
        <p:spPr>
          <a:xfrm>
            <a:off x="2626874" y="0"/>
            <a:ext cx="6938251" cy="743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THE CHALLENGED TRAINER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EECD38-AD2A-35A3-2EAB-58F716456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825" y="1666874"/>
            <a:ext cx="3891649" cy="3891649"/>
          </a:xfrm>
          <a:prstGeom prst="flowChartConnector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9E6D6-C9F6-1656-145C-AF65E09A8E67}"/>
              </a:ext>
            </a:extLst>
          </p:cNvPr>
          <p:cNvSpPr txBox="1"/>
          <p:nvPr/>
        </p:nvSpPr>
        <p:spPr>
          <a:xfrm>
            <a:off x="1092200" y="1196652"/>
            <a:ext cx="65468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Trainees may signal to doubt your training abilities, questioning key census concepts of your session</a:t>
            </a:r>
          </a:p>
          <a:p>
            <a:pPr marL="457200" indent="-457200" algn="just">
              <a:buBlip>
                <a:blip r:embed="rId3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Regularly propose corrections </a:t>
            </a:r>
          </a:p>
          <a:p>
            <a:pPr marL="457200" indent="-457200" algn="just">
              <a:buBlip>
                <a:blip r:embed="rId3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Demonstrate unconcerned or defiant attitudes</a:t>
            </a:r>
          </a:p>
          <a:p>
            <a:pPr marL="457200" indent="-457200" algn="just">
              <a:buBlip>
                <a:blip r:embed="rId3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Training gets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argumentative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RATHER THAN constructive</a:t>
            </a:r>
          </a:p>
        </p:txBody>
      </p:sp>
    </p:spTree>
    <p:extLst>
      <p:ext uri="{BB962C8B-B14F-4D97-AF65-F5344CB8AC3E}">
        <p14:creationId xmlns:p14="http://schemas.microsoft.com/office/powerpoint/2010/main" val="2000869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0826" y="84640"/>
            <a:ext cx="7705058" cy="743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THE CHALLENGED TRAINER 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7287" y="827985"/>
            <a:ext cx="105346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Maintain the confidence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rgbClr val="1F1F1F"/>
              </a:solidFill>
              <a:effectLst/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3"/>
              </a:buBlip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Focus on  your strengths 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rgbClr val="1F1F1F"/>
              </a:solidFill>
              <a:effectLst/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3"/>
              </a:buBlip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Seek support from the census team 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f you feel overwhelmed</a:t>
            </a:r>
          </a:p>
          <a:p>
            <a:pPr marL="457200" indent="-457200" algn="just">
              <a:buBlip>
                <a:blip r:embed="rId3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Acknowledge their concerns in a professional manner.</a:t>
            </a:r>
          </a:p>
          <a:p>
            <a:pPr marL="457200" indent="-457200" algn="just">
              <a:buBlip>
                <a:blip r:embed="rId3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Adopt and use this as a learning experience to improve your training skills</a:t>
            </a:r>
          </a:p>
          <a:p>
            <a:pPr marL="457200" indent="-457200" algn="just">
              <a:buBlip>
                <a:blip r:embed="rId3"/>
              </a:buBlip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Identify the source</a:t>
            </a:r>
          </a:p>
        </p:txBody>
      </p:sp>
    </p:spTree>
    <p:extLst>
      <p:ext uri="{BB962C8B-B14F-4D97-AF65-F5344CB8AC3E}">
        <p14:creationId xmlns:p14="http://schemas.microsoft.com/office/powerpoint/2010/main" val="3578432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C2A13-0B09-5916-AD94-690338DED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498E03-5ABA-168C-8364-9926A2B9EE6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56125" y="1138238"/>
            <a:ext cx="7635875" cy="4886325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GB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8EAAA6-20A7-6C92-539A-26FCC37A69AF}"/>
              </a:ext>
            </a:extLst>
          </p:cNvPr>
          <p:cNvSpPr/>
          <p:nvPr/>
        </p:nvSpPr>
        <p:spPr>
          <a:xfrm>
            <a:off x="1295400" y="1296977"/>
            <a:ext cx="10415953" cy="2790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Do not fumble around for an answer or, still worse, give the wrong one.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Use the parking lot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endParaRPr lang="en-GB" sz="2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Look up the answer with the help of the class. </a:t>
            </a:r>
            <a:r>
              <a:rPr lang="en-US" dirty="0"/>
              <a:t>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Throw back the question diplomatically to the class.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C5577CC-07DA-11F9-3010-7EA4F90B9774}"/>
              </a:ext>
            </a:extLst>
          </p:cNvPr>
          <p:cNvSpPr txBox="1">
            <a:spLocks/>
          </p:cNvSpPr>
          <p:nvPr/>
        </p:nvSpPr>
        <p:spPr>
          <a:xfrm>
            <a:off x="2504871" y="441738"/>
            <a:ext cx="8813075" cy="696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defRPr>
            </a:lvl1pPr>
          </a:lstStyle>
          <a:p>
            <a:pPr marL="0" lvl="1">
              <a:spcBef>
                <a:spcPct val="0"/>
              </a:spcBef>
            </a:pPr>
            <a:br>
              <a:rPr lang="en-GB" sz="3200" b="1" kern="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IF YOU DON’T KNOW AN ANSWER</a:t>
            </a:r>
            <a:br>
              <a:rPr lang="en-GB" sz="3200" kern="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endParaRPr lang="en-US" sz="3200" b="1" kern="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6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FD305-C806-4E5C-7D3A-B757F23A5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A413EF-88B1-19BE-32F5-F8177C1ECB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56125" y="1138238"/>
            <a:ext cx="7635875" cy="4886325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GB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990863-9613-4DDD-3987-8BB30351CA9B}"/>
              </a:ext>
            </a:extLst>
          </p:cNvPr>
          <p:cNvSpPr/>
          <p:nvPr/>
        </p:nvSpPr>
        <p:spPr>
          <a:xfrm>
            <a:off x="1314449" y="1138425"/>
            <a:ext cx="10066724" cy="48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Plan something every 40 minutes to stay focused and attentive. </a:t>
            </a: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Be mindful of ;</a:t>
            </a:r>
          </a:p>
          <a:p>
            <a:pPr marL="1314450" lvl="2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The size of the group</a:t>
            </a:r>
            <a:endParaRPr lang="en-US" sz="2800" i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1314450" lvl="2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The time available</a:t>
            </a:r>
          </a:p>
          <a:p>
            <a:pPr marL="1314450" lvl="2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The energy level of the group </a:t>
            </a:r>
          </a:p>
          <a:p>
            <a:pPr marL="1314450" lvl="2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Physical space</a:t>
            </a:r>
          </a:p>
          <a:p>
            <a:pPr marL="1314450" lvl="2" indent="-457200" algn="just"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Age of participants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1314450" lvl="2" indent="-457200" algn="just">
              <a:buBlip>
                <a:blip r:embed="rId3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Noise</a:t>
            </a:r>
            <a:endParaRPr lang="en-GB" sz="2800" b="1" i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67E2C-B4BC-A3CC-0EB9-E77070598DE5}"/>
              </a:ext>
            </a:extLst>
          </p:cNvPr>
          <p:cNvSpPr/>
          <p:nvPr/>
        </p:nvSpPr>
        <p:spPr>
          <a:xfrm>
            <a:off x="4315803" y="442756"/>
            <a:ext cx="50740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ENERGIZERS 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  <a:ea typeface="Calibri"/>
                <a:cs typeface="Times New Roman"/>
              </a:rPr>
              <a:t>…..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52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DD903-CD60-16BC-34FB-8D6A0B828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0B0B3-EEB9-740A-40DF-4F5B5D64AA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086850" y="2343150"/>
            <a:ext cx="2617755" cy="2439865"/>
          </a:xfrm>
          <a:prstGeom prst="flowChartMagneticTape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28181D-B19D-5805-DC27-79FE763A32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56125" y="1138238"/>
            <a:ext cx="7635875" cy="4886325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GB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86B468-A01D-2EA0-529D-0770FCDBFC6F}"/>
              </a:ext>
            </a:extLst>
          </p:cNvPr>
          <p:cNvSpPr/>
          <p:nvPr/>
        </p:nvSpPr>
        <p:spPr>
          <a:xfrm>
            <a:off x="1289974" y="973411"/>
            <a:ext cx="7796876" cy="4611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r>
              <a:rPr lang="en-US" sz="2800" b="0" i="0" dirty="0">
                <a:solidFill>
                  <a:srgbClr val="1F1F1F"/>
                </a:solidFill>
                <a:effectLst/>
                <a:latin typeface="Century Schoolbook" panose="02040604050505020304" pitchFamily="18" charset="0"/>
              </a:rPr>
              <a:t>A well-placed joke can lighten the mood and improve engagement. </a:t>
            </a: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endParaRPr lang="en-US" sz="2800" b="0" i="0" dirty="0">
              <a:solidFill>
                <a:srgbClr val="1F1F1F"/>
              </a:solidFill>
              <a:effectLst/>
              <a:latin typeface="Century Schoolbook" panose="02040604050505020304" pitchFamily="18" charset="0"/>
            </a:endParaRP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Avoid </a:t>
            </a:r>
            <a:r>
              <a:rPr lang="en-US" sz="2800" dirty="0">
                <a:solidFill>
                  <a:srgbClr val="1F1F1F"/>
                </a:solidFill>
                <a:latin typeface="Century Schoolbook" panose="02040604050505020304" pitchFamily="18" charset="0"/>
              </a:rPr>
              <a:t>offensive or distracting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jokes related to sports </a:t>
            </a:r>
            <a:r>
              <a:rPr lang="en-GB" sz="2800" b="1" i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(Football), 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politics and religion. </a:t>
            </a:r>
          </a:p>
          <a:p>
            <a:pPr marL="457200" indent="-457200" algn="just">
              <a:spcAft>
                <a:spcPts val="1000"/>
              </a:spcAft>
              <a:buBlip>
                <a:blip r:embed="rId3"/>
              </a:buBlip>
            </a:pPr>
            <a:endParaRPr lang="en-GB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Your goal is to ease the atmosphere, </a:t>
            </a:r>
          </a:p>
          <a:p>
            <a:pPr algn="ctr">
              <a:spcAft>
                <a:spcPts val="1000"/>
              </a:spcAft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not to put participants down or disrespect them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5B8DAD1-B7F6-D1AA-F7B1-C96495813BE2}"/>
              </a:ext>
            </a:extLst>
          </p:cNvPr>
          <p:cNvSpPr txBox="1">
            <a:spLocks/>
          </p:cNvSpPr>
          <p:nvPr/>
        </p:nvSpPr>
        <p:spPr>
          <a:xfrm>
            <a:off x="2560604" y="350261"/>
            <a:ext cx="9144001" cy="696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defRPr>
            </a:lvl1pPr>
          </a:lstStyle>
          <a:p>
            <a:pPr marL="0" lvl="1">
              <a:spcBef>
                <a:spcPct val="0"/>
              </a:spcBef>
            </a:pPr>
            <a:br>
              <a:rPr lang="en-GB" sz="3200" b="1" kern="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USE HUMOUR IN YOUR TRAINING</a:t>
            </a:r>
          </a:p>
          <a:p>
            <a:pPr marL="0" lvl="1" algn="ctr" rtl="0">
              <a:spcBef>
                <a:spcPct val="0"/>
              </a:spcBef>
            </a:pPr>
            <a:br>
              <a:rPr lang="en-GB" sz="3200" kern="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endParaRPr lang="en-US" sz="3200" b="1" kern="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53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5E20F-7498-4BC3-020F-6EB3A306A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FFF6AD8-7CCC-DDF9-BC9F-D2A9A82203AB}"/>
              </a:ext>
            </a:extLst>
          </p:cNvPr>
          <p:cNvSpPr txBox="1">
            <a:spLocks/>
          </p:cNvSpPr>
          <p:nvPr/>
        </p:nvSpPr>
        <p:spPr>
          <a:xfrm>
            <a:off x="1533525" y="716824"/>
            <a:ext cx="10058400" cy="494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THANKING PRESENTERS</a:t>
            </a:r>
            <a:endParaRPr lang="en-GB" sz="2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457200" indent="-457200" algn="just">
              <a:buBlip>
                <a:blip r:embed="rId2"/>
              </a:buBlip>
            </a:pPr>
            <a:endParaRPr lang="en-US" b="1" i="0" dirty="0">
              <a:solidFill>
                <a:schemeClr val="accent6">
                  <a:lumMod val="50000"/>
                </a:schemeClr>
              </a:solidFill>
              <a:effectLst/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2"/>
              </a:buBlip>
            </a:pPr>
            <a:r>
              <a:rPr lang="en-US" b="1" i="0" dirty="0">
                <a:solidFill>
                  <a:schemeClr val="accent6">
                    <a:lumMod val="50000"/>
                  </a:schemeClr>
                </a:solidFill>
                <a:effectLst/>
                <a:latin typeface="Century Schoolbook" panose="02040604050505020304" pitchFamily="18" charset="0"/>
              </a:rPr>
              <a:t>Verbal appreciation </a:t>
            </a:r>
          </a:p>
          <a:p>
            <a:pPr marL="400050" lvl="1" indent="0" algn="just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457200" indent="-457200" algn="just">
              <a:buBlip>
                <a:blip r:embed="rId2"/>
              </a:buBlip>
            </a:pPr>
            <a:r>
              <a:rPr lang="en-US" b="1" i="0" dirty="0">
                <a:solidFill>
                  <a:schemeClr val="accent6">
                    <a:lumMod val="50000"/>
                  </a:schemeClr>
                </a:solidFill>
                <a:effectLst/>
                <a:latin typeface="Century Schoolbook" panose="02040604050505020304" pitchFamily="18" charset="0"/>
              </a:rPr>
              <a:t>Physical appreciation </a:t>
            </a:r>
          </a:p>
          <a:p>
            <a:pPr marL="857250" lvl="1" indent="-457200" algn="just">
              <a:buBlip>
                <a:blip r:embed="rId2"/>
              </a:buBlip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 round of applause from the participants </a:t>
            </a:r>
          </a:p>
          <a:p>
            <a:pPr marL="857250" lvl="1" indent="-457200" algn="just">
              <a:buBlip>
                <a:blip r:embed="rId2"/>
              </a:buBlip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marL="857250" lvl="1" indent="-457200" algn="just">
              <a:buBlip>
                <a:blip r:embed="rId2"/>
              </a:buBlip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Walk to the wildness and pick flowers and batch them up and reward the presenter</a:t>
            </a:r>
          </a:p>
          <a:p>
            <a:pPr marL="857250" lvl="1" indent="-457200" algn="just">
              <a:buBlip>
                <a:blip r:embed="rId2"/>
              </a:buBlip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14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5B6260-FDFD-78D8-BF44-089C7653F6C7}"/>
              </a:ext>
            </a:extLst>
          </p:cNvPr>
          <p:cNvSpPr/>
          <p:nvPr/>
        </p:nvSpPr>
        <p:spPr>
          <a:xfrm>
            <a:off x="7437120" y="1092130"/>
            <a:ext cx="4754880" cy="4264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0" algn="ctr">
              <a:lnSpc>
                <a:spcPct val="200000"/>
              </a:lnSpc>
              <a:buNone/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SMARTNESS, </a:t>
            </a:r>
          </a:p>
          <a:p>
            <a:pPr marL="57150" indent="0" algn="ctr">
              <a:lnSpc>
                <a:spcPct val="200000"/>
              </a:lnSpc>
              <a:buNone/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RESPECT </a:t>
            </a:r>
          </a:p>
          <a:p>
            <a:pPr marL="57150" indent="0" algn="ctr">
              <a:lnSpc>
                <a:spcPct val="200000"/>
              </a:lnSpc>
              <a:buNone/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AND </a:t>
            </a:r>
          </a:p>
          <a:p>
            <a:pPr marL="57150" indent="0" algn="ctr">
              <a:lnSpc>
                <a:spcPct val="200000"/>
              </a:lnSpc>
              <a:buNone/>
            </a:pPr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PROTOCOL </a:t>
            </a:r>
          </a:p>
          <a:p>
            <a:pPr marL="57150" indent="0" algn="ctr">
              <a:lnSpc>
                <a:spcPct val="200000"/>
              </a:lnSpc>
              <a:buNone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NEVER GO ON LEAVE.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44256B-FF42-E44F-06BA-F93D0065C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40" y="274320"/>
            <a:ext cx="6035040" cy="6035040"/>
          </a:xfrm>
          <a:prstGeom prst="round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86A2C8-1C34-2377-D591-7706D1682DEE}"/>
              </a:ext>
            </a:extLst>
          </p:cNvPr>
          <p:cNvSpPr/>
          <p:nvPr/>
        </p:nvSpPr>
        <p:spPr>
          <a:xfrm>
            <a:off x="7917789" y="346554"/>
            <a:ext cx="3408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GENERAL TIPS</a:t>
            </a:r>
            <a:endParaRPr lang="en-US" sz="3200" b="1" i="0" dirty="0">
              <a:solidFill>
                <a:schemeClr val="accent6">
                  <a:lumMod val="75000"/>
                </a:schemeClr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283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3886" y="1214270"/>
            <a:ext cx="10622782" cy="4974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Back up plan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- Incase of technical failures Prepare for any eventuality</a:t>
            </a:r>
          </a:p>
          <a:p>
            <a:pPr algn="just"/>
            <a:endParaRPr lang="en-US" sz="28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lvl="2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Do a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“Critical redundance”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- store in multiple locations, use backup systems, version controls.</a:t>
            </a:r>
          </a:p>
          <a:p>
            <a:pPr lvl="2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Practice presenting  without the slides</a:t>
            </a:r>
          </a:p>
          <a:p>
            <a:pPr lvl="2" indent="-457200" algn="just">
              <a:lnSpc>
                <a:spcPct val="150000"/>
              </a:lnSpc>
              <a:buBlip>
                <a:blip r:embed="rId3"/>
              </a:buBlip>
            </a:pPr>
            <a:endParaRPr lang="en-US" sz="2800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lvl="1" indent="-457200" algn="just">
              <a:lnSpc>
                <a:spcPct val="150000"/>
              </a:lnSpc>
              <a:buBlip>
                <a:blip r:embed="rId3"/>
              </a:buBlip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Time management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3E51D7-4CF9-FF60-3501-212B62D7D262}"/>
              </a:ext>
            </a:extLst>
          </p:cNvPr>
          <p:cNvSpPr/>
          <p:nvPr/>
        </p:nvSpPr>
        <p:spPr>
          <a:xfrm>
            <a:off x="4557963" y="366650"/>
            <a:ext cx="3408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GENERAL TIPS</a:t>
            </a:r>
            <a:endParaRPr lang="en-US" sz="3200" b="1" i="0" dirty="0">
              <a:solidFill>
                <a:schemeClr val="accent6">
                  <a:lumMod val="75000"/>
                </a:schemeClr>
              </a:solidFill>
              <a:effectLst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22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9A3AE4-D8D6-FB4B-928D-57193390CF3B}"/>
              </a:ext>
            </a:extLst>
          </p:cNvPr>
          <p:cNvSpPr txBox="1"/>
          <p:nvPr/>
        </p:nvSpPr>
        <p:spPr>
          <a:xfrm>
            <a:off x="1320800" y="485269"/>
            <a:ext cx="10236200" cy="516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2 Timothy 2:2</a:t>
            </a:r>
          </a:p>
          <a:p>
            <a:pPr algn="ctr"/>
            <a:endParaRPr lang="en-US" sz="32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algn="ctr"/>
            <a:endParaRPr lang="en-US" sz="32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Century Schoolbook" panose="02040604050505020304" pitchFamily="18" charset="0"/>
              </a:rPr>
              <a:t>“Take the teachings that you heard me proclaim </a:t>
            </a:r>
          </a:p>
          <a:p>
            <a:pPr algn="ctr">
              <a:lnSpc>
                <a:spcPct val="150000"/>
              </a:lnSpc>
            </a:pP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Century Schoolbook" panose="02040604050505020304" pitchFamily="18" charset="0"/>
              </a:rPr>
              <a:t>in the presence of many witnesses, </a:t>
            </a:r>
          </a:p>
          <a:p>
            <a:pPr algn="ctr">
              <a:lnSpc>
                <a:spcPct val="150000"/>
              </a:lnSpc>
            </a:pP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Century Schoolbook" panose="02040604050505020304" pitchFamily="18" charset="0"/>
              </a:rPr>
              <a:t>and entrust them to reliable people, </a:t>
            </a:r>
          </a:p>
          <a:p>
            <a:pPr algn="ctr">
              <a:lnSpc>
                <a:spcPct val="150000"/>
              </a:lnSpc>
            </a:pP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Century Schoolbook" panose="02040604050505020304" pitchFamily="18" charset="0"/>
              </a:rPr>
              <a:t>who will be able to teach others also”</a:t>
            </a:r>
            <a:endParaRPr lang="en-UG" sz="3200" b="1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423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3A69A01A-A05D-BFC5-364B-A4AD7B00C673}"/>
              </a:ext>
            </a:extLst>
          </p:cNvPr>
          <p:cNvSpPr txBox="1"/>
          <p:nvPr/>
        </p:nvSpPr>
        <p:spPr>
          <a:xfrm>
            <a:off x="2702748" y="142130"/>
            <a:ext cx="810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G" sz="2800" b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STAGES OF TEAM DEVELOPMENT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28441C-356A-FCAE-619B-25908E281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5930"/>
          <a:stretch/>
        </p:blipFill>
        <p:spPr>
          <a:xfrm>
            <a:off x="1266825" y="933450"/>
            <a:ext cx="10563225" cy="5694134"/>
          </a:xfrm>
          <a:prstGeom prst="rect">
            <a:avLst/>
          </a:prstGeom>
        </p:spPr>
      </p:pic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90902D98-3A43-B63C-A271-E02916C12692}"/>
              </a:ext>
            </a:extLst>
          </p:cNvPr>
          <p:cNvSpPr/>
          <p:nvPr/>
        </p:nvSpPr>
        <p:spPr>
          <a:xfrm>
            <a:off x="10296525" y="726905"/>
            <a:ext cx="1609725" cy="93345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974629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D3ED0-C1D4-2246-6A4B-A1DBFA41B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438" y="536012"/>
            <a:ext cx="9762311" cy="57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24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375271" y="2582141"/>
            <a:ext cx="568634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THANK YOU FOR LISTENING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48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386D1-A815-4FE4-30EF-95DC7C2CB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EA7B91-1232-BA61-0AD8-712471090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772" r="-1" b="6229"/>
          <a:stretch/>
        </p:blipFill>
        <p:spPr>
          <a:xfrm>
            <a:off x="3070" y="-14648"/>
            <a:ext cx="12188930" cy="685799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5EFEC2-2968-5527-9C96-C0C5CE66E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2834090"/>
            <a:ext cx="10325100" cy="8455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Engaging a multigenerational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census workforce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25DDEA-4B04-BAE1-BE5E-59AA97C99F7F}"/>
              </a:ext>
            </a:extLst>
          </p:cNvPr>
          <p:cNvSpPr/>
          <p:nvPr/>
        </p:nvSpPr>
        <p:spPr>
          <a:xfrm>
            <a:off x="9789612" y="4795312"/>
            <a:ext cx="2200113" cy="1077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TRADITIONALISTS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1925 – 1945</a:t>
            </a:r>
          </a:p>
          <a:p>
            <a:pPr algn="ctr"/>
            <a:endParaRPr lang="en-US" sz="1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79 Years +</a:t>
            </a:r>
            <a:endParaRPr lang="en-UG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FCD337-02EB-926A-3DC8-340FC73DFA30}"/>
              </a:ext>
            </a:extLst>
          </p:cNvPr>
          <p:cNvSpPr/>
          <p:nvPr/>
        </p:nvSpPr>
        <p:spPr>
          <a:xfrm>
            <a:off x="7169927" y="4795312"/>
            <a:ext cx="1786555" cy="1077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BABY BOOMERS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1946 – 1964</a:t>
            </a:r>
          </a:p>
          <a:p>
            <a:pPr algn="ctr"/>
            <a:endParaRPr lang="en-US" sz="1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60 to 78 Years </a:t>
            </a:r>
            <a:endParaRPr lang="en-UG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en-UG" sz="1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7BD62-0153-1FB4-F1CC-9936560AA40B}"/>
              </a:ext>
            </a:extLst>
          </p:cNvPr>
          <p:cNvSpPr/>
          <p:nvPr/>
        </p:nvSpPr>
        <p:spPr>
          <a:xfrm>
            <a:off x="4873967" y="4795312"/>
            <a:ext cx="1951147" cy="1077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GENERATION X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1965 -  1980</a:t>
            </a:r>
          </a:p>
          <a:p>
            <a:pPr algn="ctr"/>
            <a:endParaRPr lang="en-US" sz="1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44 to 59 Years </a:t>
            </a:r>
            <a:endParaRPr lang="en-UG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en-UG" sz="1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87E12F-33D9-EACD-5C9D-67F0A3913AA5}"/>
              </a:ext>
            </a:extLst>
          </p:cNvPr>
          <p:cNvSpPr/>
          <p:nvPr/>
        </p:nvSpPr>
        <p:spPr>
          <a:xfrm>
            <a:off x="2693220" y="4795312"/>
            <a:ext cx="1786557" cy="1077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MILLENNIALS</a:t>
            </a:r>
          </a:p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1981-2000</a:t>
            </a:r>
          </a:p>
          <a:p>
            <a:pPr algn="ctr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24 to 43 Years </a:t>
            </a:r>
            <a:endParaRPr lang="en-UG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en-UG" sz="1400" b="1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9DE431-0729-76A2-91D5-222C582DCB97}"/>
              </a:ext>
            </a:extLst>
          </p:cNvPr>
          <p:cNvSpPr/>
          <p:nvPr/>
        </p:nvSpPr>
        <p:spPr>
          <a:xfrm>
            <a:off x="202275" y="4795313"/>
            <a:ext cx="1786557" cy="970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GENERATION Z</a:t>
            </a:r>
          </a:p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2001 – beyond</a:t>
            </a:r>
          </a:p>
          <a:p>
            <a:pPr algn="ctr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18 to 23 years</a:t>
            </a:r>
            <a:endParaRPr lang="en-UG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4943E-C6CB-85DE-443C-8090852B4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84FD99-89D1-B15F-182D-DEA4E252F0AB}"/>
              </a:ext>
            </a:extLst>
          </p:cNvPr>
          <p:cNvSpPr txBox="1">
            <a:spLocks/>
          </p:cNvSpPr>
          <p:nvPr/>
        </p:nvSpPr>
        <p:spPr>
          <a:xfrm>
            <a:off x="1020793" y="202323"/>
            <a:ext cx="9831982" cy="913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br>
              <a:rPr lang="en-GB" sz="2800" b="1" kern="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endParaRPr lang="en-UG" sz="2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lvl="1" algn="ctr">
              <a:spcBef>
                <a:spcPct val="0"/>
              </a:spcBef>
            </a:pPr>
            <a:endParaRPr lang="en-US" sz="2800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88FCE-202B-E07D-A608-DB560DF92241}"/>
              </a:ext>
            </a:extLst>
          </p:cNvPr>
          <p:cNvSpPr txBox="1"/>
          <p:nvPr/>
        </p:nvSpPr>
        <p:spPr>
          <a:xfrm>
            <a:off x="1271814" y="542005"/>
            <a:ext cx="101663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A MULTI – GENERATIONAL CENSUS WORKFORCE</a:t>
            </a:r>
          </a:p>
          <a:p>
            <a:pPr algn="just"/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The census workforce is likely to span the different generations. Such as (Senior 4 and 6 leavers, fresh, young and old graduates will be working side-by-side with parents and grandparents)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entury Schoolbook" panose="020406040505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algn="just"/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Its essential to manage all these generations 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entury Schoolbook" panose="02040604050505020304" pitchFamily="18" charset="0"/>
              </a:rPr>
              <a:t>for the Census’s overall success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algn="just"/>
            <a:endParaRPr lang="en-US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Each generation has a different set of priorities, which presents unique management. </a:t>
            </a:r>
            <a:endParaRPr lang="en-UG" sz="2800" dirty="0">
              <a:solidFill>
                <a:schemeClr val="accent6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5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4943E-C6CB-85DE-443C-8090852B4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84FD99-89D1-B15F-182D-DEA4E252F0AB}"/>
              </a:ext>
            </a:extLst>
          </p:cNvPr>
          <p:cNvSpPr txBox="1">
            <a:spLocks/>
          </p:cNvSpPr>
          <p:nvPr/>
        </p:nvSpPr>
        <p:spPr>
          <a:xfrm>
            <a:off x="1020793" y="202323"/>
            <a:ext cx="9831982" cy="913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br>
              <a:rPr lang="en-GB" sz="2800" b="1" kern="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endParaRPr lang="en-UG" sz="2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lvl="1" algn="ctr">
              <a:spcBef>
                <a:spcPct val="0"/>
              </a:spcBef>
            </a:pPr>
            <a:endParaRPr lang="en-US" sz="2800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5CD31B-C743-4613-1928-B27707170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098492"/>
              </p:ext>
            </p:extLst>
          </p:nvPr>
        </p:nvGraphicFramePr>
        <p:xfrm>
          <a:off x="1020793" y="817880"/>
          <a:ext cx="10319375" cy="60401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24662">
                  <a:extLst>
                    <a:ext uri="{9D8B030D-6E8A-4147-A177-3AD203B41FA5}">
                      <a16:colId xmlns:a16="http://schemas.microsoft.com/office/drawing/2014/main" val="4262578577"/>
                    </a:ext>
                  </a:extLst>
                </a:gridCol>
                <a:gridCol w="6694713">
                  <a:extLst>
                    <a:ext uri="{9D8B030D-6E8A-4147-A177-3AD203B41FA5}">
                      <a16:colId xmlns:a16="http://schemas.microsoft.com/office/drawing/2014/main" val="252471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Understand the generational differences</a:t>
                      </a:r>
                      <a:endParaRPr lang="en-UG" sz="2800" b="1" i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Unique communication styles (Adopt to slang to style to format (using emojis). </a:t>
                      </a:r>
                    </a:p>
                    <a:p>
                      <a:pPr marL="342900" indent="-342900" algn="just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24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Attitudes towards technology (content creation)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View everyone as an individual</a:t>
                      </a:r>
                      <a:endParaRPr lang="en-US" sz="2400" b="1" i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839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Promote Intergenerational mentorship and knowledge sharing</a:t>
                      </a:r>
                      <a:endParaRPr lang="en-UG" sz="2800" b="1" i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Capitalize on the unique wealth of knowledge and </a:t>
                      </a:r>
                      <a:r>
                        <a:rPr lang="en-US" sz="24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entury Schoolbook" panose="02040604050505020304" pitchFamily="18" charset="0"/>
                        </a:rPr>
                        <a:t>life experiences from each generation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lang="en-US" sz="24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  <a:p>
                      <a:pPr marL="742950" lvl="1" indent="-2857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Elders may provide useful contacts and location, local knowledge and perspectives</a:t>
                      </a:r>
                    </a:p>
                    <a:p>
                      <a:pPr marL="742950" lvl="1" indent="-2857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24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  <a:p>
                      <a:pPr marL="742950" lvl="1" indent="-285750" algn="just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</a:rPr>
                        <a:t>Young ones can help get grips with recent technology innovations</a:t>
                      </a:r>
                      <a:endParaRPr lang="en-U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50179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38922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60042F48-10A8-8B67-1E61-8DCCE6DB777B}"/>
              </a:ext>
            </a:extLst>
          </p:cNvPr>
          <p:cNvSpPr txBox="1">
            <a:spLocks/>
          </p:cNvSpPr>
          <p:nvPr/>
        </p:nvSpPr>
        <p:spPr>
          <a:xfrm>
            <a:off x="1015067" y="0"/>
            <a:ext cx="10763275" cy="8455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chemeClr val="accent6">
                    <a:lumMod val="50000"/>
                  </a:schemeClr>
                </a:solidFill>
              </a:rPr>
              <a:t>Engaging a multigenerational </a:t>
            </a:r>
            <a:br>
              <a:rPr lang="en-US" sz="400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000">
                <a:solidFill>
                  <a:schemeClr val="accent6">
                    <a:lumMod val="50000"/>
                  </a:schemeClr>
                </a:solidFill>
              </a:rPr>
              <a:t>census workforce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2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4943E-C6CB-85DE-443C-8090852B4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84FD99-89D1-B15F-182D-DEA4E252F0AB}"/>
              </a:ext>
            </a:extLst>
          </p:cNvPr>
          <p:cNvSpPr txBox="1">
            <a:spLocks/>
          </p:cNvSpPr>
          <p:nvPr/>
        </p:nvSpPr>
        <p:spPr>
          <a:xfrm>
            <a:off x="1020793" y="202323"/>
            <a:ext cx="9831982" cy="913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br>
              <a:rPr lang="en-GB" sz="2800" b="1" kern="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endParaRPr lang="en-UG" sz="2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lvl="1" algn="ctr">
              <a:spcBef>
                <a:spcPct val="0"/>
              </a:spcBef>
            </a:pPr>
            <a:endParaRPr lang="en-US" sz="2800" b="1" dirty="0"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5CD31B-C743-4613-1928-B27707170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466326"/>
              </p:ext>
            </p:extLst>
          </p:nvPr>
        </p:nvGraphicFramePr>
        <p:xfrm>
          <a:off x="1243691" y="1134438"/>
          <a:ext cx="10306025" cy="53086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11312">
                  <a:extLst>
                    <a:ext uri="{9D8B030D-6E8A-4147-A177-3AD203B41FA5}">
                      <a16:colId xmlns:a16="http://schemas.microsoft.com/office/drawing/2014/main" val="4262578577"/>
                    </a:ext>
                  </a:extLst>
                </a:gridCol>
                <a:gridCol w="6694713">
                  <a:extLst>
                    <a:ext uri="{9D8B030D-6E8A-4147-A177-3AD203B41FA5}">
                      <a16:colId xmlns:a16="http://schemas.microsoft.com/office/drawing/2014/main" val="252471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Embrace adaptability and flexibility in diverse situations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4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Engage all participants regardless of their age or background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400" b="0" i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4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Give examples that resonate with participants from different age groups.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839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Establish a two-way Respect</a:t>
                      </a:r>
                    </a:p>
                    <a:p>
                      <a:pPr marL="0" algn="just" defTabSz="914400" rtl="0" eaLnBrk="1" latinLnBrk="0" hangingPunct="1"/>
                      <a:endParaRPr lang="en-UG" sz="2800" b="1" i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4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Young ones should respect elders' seniority and experience WHILE elders should adjust to and respect the talented and potential for the young one</a:t>
                      </a:r>
                    </a:p>
                    <a:p>
                      <a:pPr marL="457200" indent="-457200" algn="just" defTabSz="914400" rtl="0" eaLnBrk="1" latinLnBrk="0" hangingPunct="1">
                        <a:lnSpc>
                          <a:spcPct val="100000"/>
                        </a:lnSpc>
                        <a:buFontTx/>
                        <a:buBlip>
                          <a:blip r:embed="rId2"/>
                        </a:buBlip>
                      </a:pPr>
                      <a:endParaRPr lang="en-US" sz="2400" b="0" i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Respect boundaries </a:t>
                      </a:r>
                      <a:r>
                        <a:rPr lang="en-US" sz="2400" b="0" i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i.e. ethnicity, sex, age, religion, disability, personality, and educational background </a:t>
                      </a:r>
                      <a:endParaRPr lang="en-UG" sz="2400" b="0" i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50179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G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38922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60042F48-10A8-8B67-1E61-8DCCE6DB777B}"/>
              </a:ext>
            </a:extLst>
          </p:cNvPr>
          <p:cNvSpPr txBox="1">
            <a:spLocks/>
          </p:cNvSpPr>
          <p:nvPr/>
        </p:nvSpPr>
        <p:spPr>
          <a:xfrm>
            <a:off x="1015065" y="184134"/>
            <a:ext cx="10763275" cy="8455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Engaging a multigenerational </a:t>
            </a:r>
            <a:br>
              <a:rPr lang="en-US" sz="4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census workforce</a:t>
            </a:r>
          </a:p>
        </p:txBody>
      </p:sp>
    </p:spTree>
    <p:extLst>
      <p:ext uri="{BB962C8B-B14F-4D97-AF65-F5344CB8AC3E}">
        <p14:creationId xmlns:p14="http://schemas.microsoft.com/office/powerpoint/2010/main" val="3162604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29680</TotalTime>
  <Words>2109</Words>
  <Application>Microsoft Office PowerPoint</Application>
  <PresentationFormat>Widescreen</PresentationFormat>
  <Paragraphs>458</Paragraphs>
  <Slides>51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Engaging a multigenerational  census workforce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DETAIL-ORIENTED </vt:lpstr>
      <vt:lpstr>THE DETAIL-ORIENTED </vt:lpstr>
      <vt:lpstr>THE PASSIVE AGREE-ER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Nawoova, Betty</dc:creator>
  <cp:lastModifiedBy>betty wova</cp:lastModifiedBy>
  <cp:revision>956</cp:revision>
  <dcterms:created xsi:type="dcterms:W3CDTF">2023-05-13T16:47:00Z</dcterms:created>
  <dcterms:modified xsi:type="dcterms:W3CDTF">2024-04-24T20:51:50Z</dcterms:modified>
</cp:coreProperties>
</file>