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3" r:id="rId1"/>
  </p:sldMasterIdLst>
  <p:notesMasterIdLst>
    <p:notesMasterId r:id="rId16"/>
  </p:notesMasterIdLst>
  <p:sldIdLst>
    <p:sldId id="3086" r:id="rId2"/>
    <p:sldId id="256" r:id="rId3"/>
    <p:sldId id="283" r:id="rId4"/>
    <p:sldId id="275" r:id="rId5"/>
    <p:sldId id="302" r:id="rId6"/>
    <p:sldId id="303" r:id="rId7"/>
    <p:sldId id="304" r:id="rId8"/>
    <p:sldId id="305" r:id="rId9"/>
    <p:sldId id="306" r:id="rId10"/>
    <p:sldId id="3189" r:id="rId11"/>
    <p:sldId id="307" r:id="rId12"/>
    <p:sldId id="308" r:id="rId13"/>
    <p:sldId id="309" r:id="rId14"/>
    <p:sldId id="318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723"/>
    <a:srgbClr val="70AD47"/>
    <a:srgbClr val="FFFFFF"/>
    <a:srgbClr val="3B7D23"/>
    <a:srgbClr val="A9D18E"/>
    <a:srgbClr val="FFC000"/>
    <a:srgbClr val="00B050"/>
    <a:srgbClr val="4472C4"/>
    <a:srgbClr val="F16434"/>
    <a:srgbClr val="4AAF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4291" autoAdjust="0"/>
  </p:normalViewPr>
  <p:slideViewPr>
    <p:cSldViewPr snapToGrid="0">
      <p:cViewPr varScale="1">
        <p:scale>
          <a:sx n="51" d="100"/>
          <a:sy n="51" d="100"/>
        </p:scale>
        <p:origin x="108" y="43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EBEB7F-18BC-470D-A890-27460236C951}" type="datetimeFigureOut">
              <a:rPr lang="en-US" smtClean="0"/>
              <a:t>4/14/2024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F27DF6-AAFD-4EA4-908A-C80F65115648}" type="slidenum">
              <a:rPr lang="en-US" smtClean="0"/>
              <a:t>‹#›</a:t>
            </a:fld>
            <a:endParaRPr lang="en-US"/>
          </a:p>
        </p:txBody>
      </p:sp>
    </p:spTree>
    <p:extLst>
      <p:ext uri="{BB962C8B-B14F-4D97-AF65-F5344CB8AC3E}">
        <p14:creationId xmlns:p14="http://schemas.microsoft.com/office/powerpoint/2010/main" val="211390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47193-B982-4E1A-BC9C-35AD3F9C6A9F}" type="slidenum">
              <a:rPr lang="en-US" smtClean="0"/>
              <a:pPr/>
              <a:t>3</a:t>
            </a:fld>
            <a:endParaRPr lang="en-US"/>
          </a:p>
        </p:txBody>
      </p:sp>
    </p:spTree>
    <p:extLst>
      <p:ext uri="{BB962C8B-B14F-4D97-AF65-F5344CB8AC3E}">
        <p14:creationId xmlns:p14="http://schemas.microsoft.com/office/powerpoint/2010/main" val="306167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47193-B982-4E1A-BC9C-35AD3F9C6A9F}" type="slidenum">
              <a:rPr lang="en-US" smtClean="0"/>
              <a:pPr/>
              <a:t>4</a:t>
            </a:fld>
            <a:endParaRPr lang="en-US"/>
          </a:p>
        </p:txBody>
      </p:sp>
    </p:spTree>
    <p:extLst>
      <p:ext uri="{BB962C8B-B14F-4D97-AF65-F5344CB8AC3E}">
        <p14:creationId xmlns:p14="http://schemas.microsoft.com/office/powerpoint/2010/main" val="285754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F27DF6-AAFD-4EA4-908A-C80F65115648}" type="slidenum">
              <a:rPr lang="en-US" smtClean="0"/>
              <a:t>14</a:t>
            </a:fld>
            <a:endParaRPr lang="en-US"/>
          </a:p>
        </p:txBody>
      </p:sp>
    </p:spTree>
    <p:extLst>
      <p:ext uri="{BB962C8B-B14F-4D97-AF65-F5344CB8AC3E}">
        <p14:creationId xmlns:p14="http://schemas.microsoft.com/office/powerpoint/2010/main" val="3244017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538553D-3D94-F269-4D1B-E91105BB4718}"/>
              </a:ext>
            </a:extLst>
          </p:cNvPr>
          <p:cNvSpPr/>
          <p:nvPr userDrawn="1"/>
        </p:nvSpPr>
        <p:spPr>
          <a:xfrm>
            <a:off x="0" y="6488668"/>
            <a:ext cx="12192001" cy="369332"/>
          </a:xfrm>
          <a:prstGeom prst="rect">
            <a:avLst/>
          </a:prstGeom>
          <a:solidFill>
            <a:schemeClr val="bg1"/>
          </a:solidFill>
        </p:spPr>
        <p:txBody>
          <a:bodyPr wrap="square">
            <a:spAutoFit/>
          </a:bodyPr>
          <a:lstStyle/>
          <a:p>
            <a:pPr algn="ctr">
              <a:spcBef>
                <a:spcPct val="0"/>
              </a:spcBef>
              <a:buFontTx/>
              <a:buNone/>
            </a:pPr>
            <a:r>
              <a:rPr lang="en-US" altLang="en-US" sz="900" b="1" dirty="0">
                <a:solidFill>
                  <a:schemeClr val="accent6">
                    <a:lumMod val="50000"/>
                  </a:schemeClr>
                </a:solidFill>
                <a:cs typeface="Arial" panose="020B0604020202020204" pitchFamily="34" charset="0"/>
              </a:rPr>
              <a:t>Uganda Bureau of Statistics ¤ Plot 9 Colville Street, Kampala Uganda </a:t>
            </a:r>
          </a:p>
          <a:p>
            <a:pPr algn="ctr">
              <a:spcBef>
                <a:spcPct val="0"/>
              </a:spcBef>
              <a:buFontTx/>
              <a:buNone/>
            </a:pPr>
            <a:r>
              <a:rPr lang="en-US" altLang="en-US" sz="900" b="1" dirty="0">
                <a:solidFill>
                  <a:schemeClr val="accent6">
                    <a:lumMod val="50000"/>
                  </a:schemeClr>
                </a:solidFill>
                <a:cs typeface="Arial" panose="020B0604020202020204" pitchFamily="34" charset="0"/>
              </a:rPr>
              <a:t>¤ Website: www.ubos.org Tel: +256(0)-41-4706000 ¤ E-mail: ubos@ubos.or ¤ twitter:@StatisticsUg ¤ WhatsApp: 0750747176 </a:t>
            </a:r>
          </a:p>
        </p:txBody>
      </p:sp>
      <p:sp>
        <p:nvSpPr>
          <p:cNvPr id="7" name="Rectangle 6">
            <a:extLst>
              <a:ext uri="{FF2B5EF4-FFF2-40B4-BE49-F238E27FC236}">
                <a16:creationId xmlns:a16="http://schemas.microsoft.com/office/drawing/2014/main" id="{A35DF0EF-07A0-7366-11FB-94B46CA829AC}"/>
              </a:ext>
            </a:extLst>
          </p:cNvPr>
          <p:cNvSpPr/>
          <p:nvPr userDrawn="1"/>
        </p:nvSpPr>
        <p:spPr>
          <a:xfrm>
            <a:off x="63575" y="105886"/>
            <a:ext cx="1266733" cy="6646227"/>
          </a:xfrm>
          <a:prstGeom prst="rect">
            <a:avLst/>
          </a:prstGeom>
          <a:solidFill>
            <a:schemeClr val="bg1"/>
          </a:solidFill>
          <a:ln w="603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i="1" dirty="0">
              <a:solidFill>
                <a:schemeClr val="accent6">
                  <a:lumMod val="5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algn="ctr"/>
            <a:endParaRPr lang="en-GB" sz="1800" i="1" dirty="0">
              <a:solidFill>
                <a:schemeClr val="accent6">
                  <a:lumMod val="5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algn="ctr"/>
            <a:endParaRPr lang="en-GB" sz="1800" i="1" dirty="0">
              <a:solidFill>
                <a:schemeClr val="accent6">
                  <a:lumMod val="5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algn="ctr"/>
            <a:endParaRPr lang="en-GB" sz="1800" i="1" dirty="0">
              <a:solidFill>
                <a:schemeClr val="accent6">
                  <a:lumMod val="5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algn="ctr"/>
            <a:endParaRPr lang="en-GB" sz="1800" i="1" dirty="0">
              <a:solidFill>
                <a:schemeClr val="accent6">
                  <a:lumMod val="5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algn="ctr"/>
            <a:endParaRPr lang="en-GB" sz="1800" i="1" dirty="0">
              <a:solidFill>
                <a:schemeClr val="accent6">
                  <a:lumMod val="5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algn="ctr"/>
            <a:endParaRPr lang="en-GB" sz="1800" i="1" dirty="0">
              <a:solidFill>
                <a:schemeClr val="accent6">
                  <a:lumMod val="5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algn="ctr"/>
            <a:endParaRPr lang="en-GB" sz="1800" i="1" dirty="0">
              <a:solidFill>
                <a:schemeClr val="accent6">
                  <a:lumMod val="5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algn="ctr"/>
            <a:endParaRPr lang="en-GB" sz="1800" i="1" dirty="0">
              <a:solidFill>
                <a:schemeClr val="accent6">
                  <a:lumMod val="5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algn="ctr"/>
            <a:endParaRPr lang="en-GB" sz="1800" i="1" dirty="0">
              <a:solidFill>
                <a:schemeClr val="accent6">
                  <a:lumMod val="5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algn="ctr"/>
            <a:endParaRPr lang="en-GB" sz="1800" i="1" dirty="0">
              <a:solidFill>
                <a:schemeClr val="accent6">
                  <a:lumMod val="5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algn="ctr"/>
            <a:endParaRPr lang="en-GB" sz="1800" i="1" dirty="0">
              <a:solidFill>
                <a:schemeClr val="accent6">
                  <a:lumMod val="5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algn="ctr"/>
            <a:endParaRPr lang="en-GB" sz="1800" i="1" dirty="0">
              <a:solidFill>
                <a:schemeClr val="accent6">
                  <a:lumMod val="5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algn="ctr"/>
            <a:endParaRPr lang="en-GB" sz="1800" i="1" dirty="0">
              <a:solidFill>
                <a:schemeClr val="accent6">
                  <a:lumMod val="5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algn="ctr"/>
            <a:endParaRPr lang="en-GB" sz="1800" i="1" dirty="0">
              <a:solidFill>
                <a:schemeClr val="accent6">
                  <a:lumMod val="5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algn="ctr"/>
            <a:endParaRPr lang="en-GB" sz="1800" i="1" dirty="0">
              <a:solidFill>
                <a:schemeClr val="accent6">
                  <a:lumMod val="5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algn="ctr"/>
            <a:endParaRPr lang="en-GB" sz="1800" i="1" dirty="0">
              <a:solidFill>
                <a:schemeClr val="accent6">
                  <a:lumMod val="5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algn="ctr"/>
            <a:endParaRPr lang="en-GB" sz="1800" i="1" dirty="0">
              <a:solidFill>
                <a:schemeClr val="accent6">
                  <a:lumMod val="5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algn="ctr"/>
            <a:endParaRPr lang="en-GB" sz="1800" i="1" dirty="0">
              <a:solidFill>
                <a:schemeClr val="accent6">
                  <a:lumMod val="5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algn="ctr"/>
            <a:endParaRPr lang="en-GB" sz="1800" i="1" dirty="0">
              <a:solidFill>
                <a:schemeClr val="accent6">
                  <a:lumMod val="5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algn="ctr"/>
            <a:endParaRPr lang="en-GB" sz="1800" i="1" dirty="0">
              <a:solidFill>
                <a:schemeClr val="accent6">
                  <a:lumMod val="5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algn="r"/>
            <a:endParaRPr lang="en-GB" sz="1400" i="1" dirty="0">
              <a:solidFill>
                <a:schemeClr val="accent6">
                  <a:lumMod val="50000"/>
                </a:schemeClr>
              </a:solidFill>
              <a:effectLst/>
              <a:latin typeface="Microsoft YaHei" panose="020B0503020204020204" pitchFamily="34" charset="-122"/>
              <a:ea typeface="Microsoft YaHei" panose="020B0503020204020204" pitchFamily="34" charset="-122"/>
              <a:cs typeface="Times New Roman" panose="02020603050405020304" pitchFamily="18" charset="0"/>
            </a:endParaRPr>
          </a:p>
        </p:txBody>
      </p:sp>
      <p:pic>
        <p:nvPicPr>
          <p:cNvPr id="8" name="Picture 7" descr="A picture containing logo&#10;&#10;Description automatically generated">
            <a:extLst>
              <a:ext uri="{FF2B5EF4-FFF2-40B4-BE49-F238E27FC236}">
                <a16:creationId xmlns:a16="http://schemas.microsoft.com/office/drawing/2014/main" id="{9F4FFAAE-246A-6787-7E4D-4C7BE8663D5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389" t="1" r="-2671" b="-2671"/>
          <a:stretch>
            <a:fillRect/>
          </a:stretch>
        </p:blipFill>
        <p:spPr>
          <a:xfrm>
            <a:off x="134214" y="5437983"/>
            <a:ext cx="1125457" cy="1170144"/>
          </a:xfrm>
          <a:prstGeom prst="rect">
            <a:avLst/>
          </a:prstGeom>
        </p:spPr>
      </p:pic>
      <p:pic>
        <p:nvPicPr>
          <p:cNvPr id="9" name="Picture 8">
            <a:extLst>
              <a:ext uri="{FF2B5EF4-FFF2-40B4-BE49-F238E27FC236}">
                <a16:creationId xmlns:a16="http://schemas.microsoft.com/office/drawing/2014/main" id="{2109559E-9286-C099-C03D-72935AB4A708}"/>
              </a:ext>
            </a:extLst>
          </p:cNvPr>
          <p:cNvPicPr>
            <a:picLocks noChangeAspect="1"/>
          </p:cNvPicPr>
          <p:nvPr userDrawn="1"/>
        </p:nvPicPr>
        <p:blipFill>
          <a:blip r:embed="rId3"/>
          <a:stretch>
            <a:fillRect/>
          </a:stretch>
        </p:blipFill>
        <p:spPr>
          <a:xfrm>
            <a:off x="136895" y="293291"/>
            <a:ext cx="1122776" cy="1005840"/>
          </a:xfrm>
          <a:prstGeom prst="rect">
            <a:avLst/>
          </a:prstGeom>
        </p:spPr>
      </p:pic>
      <p:pic>
        <p:nvPicPr>
          <p:cNvPr id="10" name="Picture 2" descr="The Republic of Uganda | Brands of the World™ | Download vector logos and  logotypes">
            <a:extLst>
              <a:ext uri="{FF2B5EF4-FFF2-40B4-BE49-F238E27FC236}">
                <a16:creationId xmlns:a16="http://schemas.microsoft.com/office/drawing/2014/main" id="{E19579C3-3FDB-5984-069A-0ACAFA23D25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5469" y="2481739"/>
            <a:ext cx="1005628" cy="10056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C6752A4-0CB7-031D-3809-B49F7769F6BC}"/>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48214" y="0"/>
            <a:ext cx="1134169" cy="85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0496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1E755-6D2E-A581-B2A4-0BDDE3163CD6}"/>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7EA22A6E-E746-AA23-3A98-300FF43801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6342F0BE-2D07-5CB7-BF17-255BF65BBA57}"/>
              </a:ext>
            </a:extLst>
          </p:cNvPr>
          <p:cNvSpPr>
            <a:spLocks noGrp="1"/>
          </p:cNvSpPr>
          <p:nvPr>
            <p:ph type="dt" sz="half" idx="10"/>
          </p:nvPr>
        </p:nvSpPr>
        <p:spPr/>
        <p:txBody>
          <a:bodyPr/>
          <a:lstStyle/>
          <a:p>
            <a:fld id="{5658F15D-A174-4D03-A44D-45867A34D356}" type="datetimeFigureOut">
              <a:rPr lang="x-none" smtClean="0"/>
              <a:t>4/14/2024</a:t>
            </a:fld>
            <a:endParaRPr lang="x-none"/>
          </a:p>
        </p:txBody>
      </p:sp>
      <p:sp>
        <p:nvSpPr>
          <p:cNvPr id="5" name="Footer Placeholder 4">
            <a:extLst>
              <a:ext uri="{FF2B5EF4-FFF2-40B4-BE49-F238E27FC236}">
                <a16:creationId xmlns:a16="http://schemas.microsoft.com/office/drawing/2014/main" id="{29EB8D09-B8DB-70B3-5315-C0F08FA0B43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C31B2426-EAC4-E71B-7632-93DC191A681D}"/>
              </a:ext>
            </a:extLst>
          </p:cNvPr>
          <p:cNvSpPr>
            <a:spLocks noGrp="1"/>
          </p:cNvSpPr>
          <p:nvPr>
            <p:ph type="sldNum" sz="quarter" idx="12"/>
          </p:nvPr>
        </p:nvSpPr>
        <p:spPr/>
        <p:txBody>
          <a:bodyPr/>
          <a:lstStyle/>
          <a:p>
            <a:fld id="{FF5DAB04-B534-4B76-904A-B5F5F7AA77BF}" type="slidenum">
              <a:rPr lang="x-none" smtClean="0"/>
              <a:t>‹#›</a:t>
            </a:fld>
            <a:endParaRPr lang="x-none"/>
          </a:p>
        </p:txBody>
      </p:sp>
    </p:spTree>
    <p:extLst>
      <p:ext uri="{BB962C8B-B14F-4D97-AF65-F5344CB8AC3E}">
        <p14:creationId xmlns:p14="http://schemas.microsoft.com/office/powerpoint/2010/main" val="1300879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4A69A2-290F-0304-1641-FAE080D224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D64AA41C-F7A1-7AB1-37AB-785405B177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4B98DD72-31B2-A009-AF6D-D93540FF44C6}"/>
              </a:ext>
            </a:extLst>
          </p:cNvPr>
          <p:cNvSpPr>
            <a:spLocks noGrp="1"/>
          </p:cNvSpPr>
          <p:nvPr>
            <p:ph type="dt" sz="half" idx="10"/>
          </p:nvPr>
        </p:nvSpPr>
        <p:spPr/>
        <p:txBody>
          <a:bodyPr/>
          <a:lstStyle/>
          <a:p>
            <a:fld id="{5658F15D-A174-4D03-A44D-45867A34D356}" type="datetimeFigureOut">
              <a:rPr lang="x-none" smtClean="0"/>
              <a:t>4/14/2024</a:t>
            </a:fld>
            <a:endParaRPr lang="x-none"/>
          </a:p>
        </p:txBody>
      </p:sp>
      <p:sp>
        <p:nvSpPr>
          <p:cNvPr id="5" name="Footer Placeholder 4">
            <a:extLst>
              <a:ext uri="{FF2B5EF4-FFF2-40B4-BE49-F238E27FC236}">
                <a16:creationId xmlns:a16="http://schemas.microsoft.com/office/drawing/2014/main" id="{F0500284-B646-07F2-2B72-E1F8655917A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028A9A93-3A80-2339-5D7C-8077DA394234}"/>
              </a:ext>
            </a:extLst>
          </p:cNvPr>
          <p:cNvSpPr>
            <a:spLocks noGrp="1"/>
          </p:cNvSpPr>
          <p:nvPr>
            <p:ph type="sldNum" sz="quarter" idx="12"/>
          </p:nvPr>
        </p:nvSpPr>
        <p:spPr/>
        <p:txBody>
          <a:bodyPr/>
          <a:lstStyle/>
          <a:p>
            <a:fld id="{FF5DAB04-B534-4B76-904A-B5F5F7AA77BF}" type="slidenum">
              <a:rPr lang="x-none" smtClean="0"/>
              <a:t>‹#›</a:t>
            </a:fld>
            <a:endParaRPr lang="x-none"/>
          </a:p>
        </p:txBody>
      </p:sp>
    </p:spTree>
    <p:extLst>
      <p:ext uri="{BB962C8B-B14F-4D97-AF65-F5344CB8AC3E}">
        <p14:creationId xmlns:p14="http://schemas.microsoft.com/office/powerpoint/2010/main" val="1452717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userDrawn="1">
  <p:cSld name="Subtitle">
    <p:spTree>
      <p:nvGrpSpPr>
        <p:cNvPr id="1" name="Shape 23"/>
        <p:cNvGrpSpPr/>
        <p:nvPr/>
      </p:nvGrpSpPr>
      <p:grpSpPr>
        <a:xfrm>
          <a:off x="0" y="0"/>
          <a:ext cx="0" cy="0"/>
          <a:chOff x="0" y="0"/>
          <a:chExt cx="0" cy="0"/>
        </a:xfrm>
      </p:grpSpPr>
      <p:sp>
        <p:nvSpPr>
          <p:cNvPr id="10" name="TextBox 9">
            <a:extLst>
              <a:ext uri="{FF2B5EF4-FFF2-40B4-BE49-F238E27FC236}">
                <a16:creationId xmlns:a16="http://schemas.microsoft.com/office/drawing/2014/main" id="{5E767D24-C0A0-24B8-CD79-7742A8DDD4E3}"/>
              </a:ext>
            </a:extLst>
          </p:cNvPr>
          <p:cNvSpPr txBox="1"/>
          <p:nvPr userDrawn="1"/>
        </p:nvSpPr>
        <p:spPr>
          <a:xfrm>
            <a:off x="3069431" y="3246614"/>
            <a:ext cx="6138862" cy="383823"/>
          </a:xfrm>
          <a:prstGeom prst="rect">
            <a:avLst/>
          </a:prstGeom>
          <a:noFill/>
        </p:spPr>
        <p:txBody>
          <a:bodyPr wrap="square">
            <a:spAutoFit/>
          </a:bodyPr>
          <a:lstStyle/>
          <a:p>
            <a:pPr algn="ctr">
              <a:lnSpc>
                <a:spcPct val="115000"/>
              </a:lnSpc>
              <a:spcBef>
                <a:spcPts val="2400"/>
              </a:spcBef>
              <a:spcAft>
                <a:spcPts val="1200"/>
              </a:spcAft>
              <a:tabLst>
                <a:tab pos="588645" algn="l"/>
              </a:tabLst>
            </a:pPr>
            <a:r>
              <a:rPr lang="en-GB" sz="1800" b="1" kern="0"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x-none"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19EE358-2ACE-5F40-BA52-102055BD6D8E}"/>
              </a:ext>
            </a:extLst>
          </p:cNvPr>
          <p:cNvSpPr txBox="1"/>
          <p:nvPr userDrawn="1"/>
        </p:nvSpPr>
        <p:spPr>
          <a:xfrm>
            <a:off x="9089572" y="2553219"/>
            <a:ext cx="2831307" cy="1077218"/>
          </a:xfrm>
          <a:prstGeom prst="rect">
            <a:avLst/>
          </a:prstGeom>
          <a:noFill/>
        </p:spPr>
        <p:txBody>
          <a:bodyPr wrap="square" rtlCol="0">
            <a:spAutoFit/>
          </a:bodyPr>
          <a:lstStyle/>
          <a:p>
            <a:pPr algn="ctr"/>
            <a:r>
              <a:rPr lang="en-US" sz="3200" dirty="0">
                <a:solidFill>
                  <a:schemeClr val="bg1"/>
                </a:solidFill>
              </a:rPr>
              <a:t>EXTENSION SERVICES</a:t>
            </a:r>
            <a:endParaRPr lang="x-none" sz="3200" dirty="0">
              <a:solidFill>
                <a:schemeClr val="bg1"/>
              </a:solidFill>
            </a:endParaRPr>
          </a:p>
        </p:txBody>
      </p:sp>
    </p:spTree>
    <p:extLst>
      <p:ext uri="{BB962C8B-B14F-4D97-AF65-F5344CB8AC3E}">
        <p14:creationId xmlns:p14="http://schemas.microsoft.com/office/powerpoint/2010/main" val="2446516663"/>
      </p:ext>
    </p:ext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17" name="Text Box 5"/>
          <p:cNvSpPr txBox="1">
            <a:spLocks noChangeArrowheads="1"/>
          </p:cNvSpPr>
          <p:nvPr userDrawn="1"/>
        </p:nvSpPr>
        <p:spPr bwMode="auto">
          <a:xfrm>
            <a:off x="2902998" y="368577"/>
            <a:ext cx="6356412" cy="48410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algn="ctr">
              <a:lnSpc>
                <a:spcPct val="115000"/>
              </a:lnSpc>
              <a:tabLst>
                <a:tab pos="588645" algn="l"/>
              </a:tabLst>
            </a:pPr>
            <a:r>
              <a:rPr lang="en-US" sz="2400" b="0" kern="1200" dirty="0">
                <a:solidFill>
                  <a:srgbClr val="0070C0"/>
                </a:solidFill>
                <a:latin typeface="+mn-lt"/>
                <a:ea typeface="+mn-ea"/>
                <a:cs typeface="+mn-cs"/>
              </a:rPr>
              <a:t>UGANDA BUREAU OF STATISTICS</a:t>
            </a:r>
          </a:p>
        </p:txBody>
      </p:sp>
      <p:sp>
        <p:nvSpPr>
          <p:cNvPr id="2" name="Rectangle 1"/>
          <p:cNvSpPr/>
          <p:nvPr userDrawn="1"/>
        </p:nvSpPr>
        <p:spPr>
          <a:xfrm>
            <a:off x="0" y="6488668"/>
            <a:ext cx="12192000" cy="369332"/>
          </a:xfrm>
          <a:prstGeom prst="rect">
            <a:avLst/>
          </a:prstGeom>
          <a:solidFill>
            <a:schemeClr val="accent1">
              <a:lumMod val="40000"/>
              <a:lumOff val="60000"/>
            </a:schemeClr>
          </a:solidFill>
        </p:spPr>
        <p:txBody>
          <a:bodyPr wrap="square">
            <a:spAutoFit/>
          </a:bodyPr>
          <a:lstStyle/>
          <a:p>
            <a:pPr algn="ctr">
              <a:spcBef>
                <a:spcPct val="0"/>
              </a:spcBef>
              <a:buFontTx/>
              <a:buNone/>
            </a:pPr>
            <a:r>
              <a:rPr lang="en-US" altLang="en-US" sz="900" b="1" dirty="0">
                <a:solidFill>
                  <a:schemeClr val="accent5">
                    <a:lumMod val="50000"/>
                  </a:schemeClr>
                </a:solidFill>
                <a:cs typeface="Arial" panose="020B0604020202020204" pitchFamily="34" charset="0"/>
              </a:rPr>
              <a:t>Uganda Bureau of Statistics ¤ Plot 9 Colville Street, Kampala Uganda </a:t>
            </a:r>
          </a:p>
          <a:p>
            <a:pPr algn="ctr">
              <a:spcBef>
                <a:spcPct val="0"/>
              </a:spcBef>
              <a:buFontTx/>
              <a:buNone/>
            </a:pPr>
            <a:r>
              <a:rPr lang="en-US" altLang="en-US" sz="900" b="1" dirty="0">
                <a:solidFill>
                  <a:schemeClr val="accent5">
                    <a:lumMod val="50000"/>
                  </a:schemeClr>
                </a:solidFill>
                <a:cs typeface="Arial" panose="020B0604020202020204" pitchFamily="34" charset="0"/>
              </a:rPr>
              <a:t>¤ Website: www.ubos.org Tel: +256(0)-41-4706000 ¤ E-mail: ubos@ubos.or ¤ twitter:@StatisticsUg ¤ WhatsApp: 0750747176 </a:t>
            </a:r>
          </a:p>
        </p:txBody>
      </p:sp>
    </p:spTree>
    <p:extLst>
      <p:ext uri="{BB962C8B-B14F-4D97-AF65-F5344CB8AC3E}">
        <p14:creationId xmlns:p14="http://schemas.microsoft.com/office/powerpoint/2010/main" val="1926813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F917E6F8-981D-A5D6-B2FA-4BD4AC4B6D9D}"/>
              </a:ext>
            </a:extLst>
          </p:cNvPr>
          <p:cNvSpPr>
            <a:spLocks noGrp="1"/>
          </p:cNvSpPr>
          <p:nvPr>
            <p:ph idx="1"/>
          </p:nvPr>
        </p:nvSpPr>
        <p:spPr>
          <a:xfrm>
            <a:off x="600075" y="1339842"/>
            <a:ext cx="11020425" cy="4837121"/>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ounded Rectangle 13">
            <a:extLst>
              <a:ext uri="{FF2B5EF4-FFF2-40B4-BE49-F238E27FC236}">
                <a16:creationId xmlns:a16="http://schemas.microsoft.com/office/drawing/2014/main" id="{6DBBD8DB-73A3-AD8C-868A-D87C2E7B3A88}"/>
              </a:ext>
            </a:extLst>
          </p:cNvPr>
          <p:cNvSpPr/>
          <p:nvPr userDrawn="1"/>
        </p:nvSpPr>
        <p:spPr>
          <a:xfrm>
            <a:off x="10990013" y="6488668"/>
            <a:ext cx="940118" cy="369332"/>
          </a:xfrm>
          <a:prstGeom prst="roundRect">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bg2">
                  <a:lumMod val="10000"/>
                </a:schemeClr>
              </a:solidFill>
            </a:endParaRPr>
          </a:p>
        </p:txBody>
      </p:sp>
      <p:sp>
        <p:nvSpPr>
          <p:cNvPr id="11" name="Slide Number Placeholder 5">
            <a:extLst>
              <a:ext uri="{FF2B5EF4-FFF2-40B4-BE49-F238E27FC236}">
                <a16:creationId xmlns:a16="http://schemas.microsoft.com/office/drawing/2014/main" id="{E86C683D-CB07-17EA-A56B-2B379CEF347E}"/>
              </a:ext>
            </a:extLst>
          </p:cNvPr>
          <p:cNvSpPr txBox="1"/>
          <p:nvPr userDrawn="1"/>
        </p:nvSpPr>
        <p:spPr>
          <a:xfrm>
            <a:off x="10968210" y="6516183"/>
            <a:ext cx="612420" cy="2965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83884D-3141-4A74-972A-0504D8CD9C9C}" type="slidenum">
              <a:rPr lang="en-US" sz="1600" b="1" smtClean="0">
                <a:solidFill>
                  <a:schemeClr val="bg1"/>
                </a:solidFill>
              </a:rPr>
              <a:t>‹#›</a:t>
            </a:fld>
            <a:endParaRPr lang="en-US" sz="1600" b="1" dirty="0">
              <a:solidFill>
                <a:schemeClr val="bg1"/>
              </a:solidFill>
            </a:endParaRPr>
          </a:p>
        </p:txBody>
      </p:sp>
      <p:sp>
        <p:nvSpPr>
          <p:cNvPr id="12" name="Title 1">
            <a:extLst>
              <a:ext uri="{FF2B5EF4-FFF2-40B4-BE49-F238E27FC236}">
                <a16:creationId xmlns:a16="http://schemas.microsoft.com/office/drawing/2014/main" id="{80942117-12D0-50AD-E1CE-310822F94637}"/>
              </a:ext>
            </a:extLst>
          </p:cNvPr>
          <p:cNvSpPr>
            <a:spLocks noGrp="1"/>
          </p:cNvSpPr>
          <p:nvPr>
            <p:ph type="title" hasCustomPrompt="1"/>
          </p:nvPr>
        </p:nvSpPr>
        <p:spPr>
          <a:xfrm>
            <a:off x="1364679" y="342899"/>
            <a:ext cx="10515600" cy="707607"/>
          </a:xfrm>
        </p:spPr>
        <p:txBody>
          <a:bodyPr vert="horz" lIns="91440" tIns="45720" rIns="91440" bIns="45720" rtlCol="0" anchor="ctr">
            <a:normAutofit/>
          </a:bodyPr>
          <a:lstStyle>
            <a:lvl1pPr>
              <a:defRPr lang="en-US" dirty="0"/>
            </a:lvl1pPr>
          </a:lstStyle>
          <a:p>
            <a:pPr lvl="0"/>
            <a:r>
              <a:rPr lang="en-US" dirty="0"/>
              <a:t>CLICK TO EDIT MASTER TITLE STYLE</a:t>
            </a:r>
          </a:p>
        </p:txBody>
      </p:sp>
    </p:spTree>
    <p:extLst>
      <p:ext uri="{BB962C8B-B14F-4D97-AF65-F5344CB8AC3E}">
        <p14:creationId xmlns:p14="http://schemas.microsoft.com/office/powerpoint/2010/main" val="3788768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userDrawn="1">
  <p:cSld name="1_Subtitle">
    <p:spTree>
      <p:nvGrpSpPr>
        <p:cNvPr id="1" name="Shape 23"/>
        <p:cNvGrpSpPr/>
        <p:nvPr/>
      </p:nvGrpSpPr>
      <p:grpSpPr>
        <a:xfrm>
          <a:off x="0" y="0"/>
          <a:ext cx="0" cy="0"/>
          <a:chOff x="0" y="0"/>
          <a:chExt cx="0" cy="0"/>
        </a:xfrm>
      </p:grpSpPr>
      <p:sp>
        <p:nvSpPr>
          <p:cNvPr id="10" name="TextBox 9"/>
          <p:cNvSpPr txBox="1"/>
          <p:nvPr userDrawn="1"/>
        </p:nvSpPr>
        <p:spPr>
          <a:xfrm>
            <a:off x="3069431" y="3246614"/>
            <a:ext cx="6138862" cy="383823"/>
          </a:xfrm>
          <a:prstGeom prst="rect">
            <a:avLst/>
          </a:prstGeom>
          <a:noFill/>
        </p:spPr>
        <p:txBody>
          <a:bodyPr wrap="square">
            <a:spAutoFit/>
          </a:bodyPr>
          <a:lstStyle/>
          <a:p>
            <a:pPr algn="ctr">
              <a:lnSpc>
                <a:spcPct val="115000"/>
              </a:lnSpc>
              <a:spcBef>
                <a:spcPts val="2400"/>
              </a:spcBef>
              <a:spcAft>
                <a:spcPts val="1200"/>
              </a:spcAft>
              <a:tabLst>
                <a:tab pos="588645" algn="l"/>
              </a:tabLst>
            </a:pPr>
            <a:r>
              <a:rPr lang="en-GB" sz="1800" b="1" kern="0"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5" name="Picture 4" descr="C:\Users\johnstone.galande\Downloads\census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10991215" y="118110"/>
            <a:ext cx="929640" cy="723265"/>
          </a:xfrm>
          <a:prstGeom prst="rect">
            <a:avLst/>
          </a:prstGeom>
          <a:noFill/>
          <a:ln>
            <a:noFill/>
          </a:ln>
        </p:spPr>
      </p:pic>
      <p:sp>
        <p:nvSpPr>
          <p:cNvPr id="11" name="Rounded Rectangle 13">
            <a:extLst>
              <a:ext uri="{FF2B5EF4-FFF2-40B4-BE49-F238E27FC236}">
                <a16:creationId xmlns:a16="http://schemas.microsoft.com/office/drawing/2014/main" id="{CB973C6D-96E4-94E0-CE61-486B1093B7CA}"/>
              </a:ext>
            </a:extLst>
          </p:cNvPr>
          <p:cNvSpPr/>
          <p:nvPr userDrawn="1"/>
        </p:nvSpPr>
        <p:spPr>
          <a:xfrm>
            <a:off x="11169713" y="6488668"/>
            <a:ext cx="940118" cy="369332"/>
          </a:xfrm>
          <a:prstGeom prst="roundRect">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bg2">
                  <a:lumMod val="10000"/>
                </a:schemeClr>
              </a:solidFill>
            </a:endParaRPr>
          </a:p>
        </p:txBody>
      </p:sp>
      <p:sp>
        <p:nvSpPr>
          <p:cNvPr id="13" name="Title 1">
            <a:extLst>
              <a:ext uri="{FF2B5EF4-FFF2-40B4-BE49-F238E27FC236}">
                <a16:creationId xmlns:a16="http://schemas.microsoft.com/office/drawing/2014/main" id="{76558C1F-9A46-0315-230A-D7F0E2AFBC42}"/>
              </a:ext>
            </a:extLst>
          </p:cNvPr>
          <p:cNvSpPr>
            <a:spLocks noGrp="1"/>
          </p:cNvSpPr>
          <p:nvPr>
            <p:ph type="title"/>
          </p:nvPr>
        </p:nvSpPr>
        <p:spPr>
          <a:xfrm>
            <a:off x="831850" y="1709738"/>
            <a:ext cx="10515600" cy="2852737"/>
          </a:xfrm>
        </p:spPr>
        <p:txBody>
          <a:bodyPr anchor="b"/>
          <a:lstStyle>
            <a:lvl1pPr algn="ctr">
              <a:defRPr sz="6000">
                <a:solidFill>
                  <a:schemeClr val="accent6">
                    <a:lumMod val="75000"/>
                  </a:schemeClr>
                </a:solidFill>
              </a:defRPr>
            </a:lvl1pPr>
          </a:lstStyle>
          <a:p>
            <a:r>
              <a:rPr lang="en-US" dirty="0"/>
              <a:t>Click to edit Master title style</a:t>
            </a:r>
          </a:p>
        </p:txBody>
      </p:sp>
      <p:sp>
        <p:nvSpPr>
          <p:cNvPr id="14" name="Text Placeholder 2">
            <a:extLst>
              <a:ext uri="{FF2B5EF4-FFF2-40B4-BE49-F238E27FC236}">
                <a16:creationId xmlns:a16="http://schemas.microsoft.com/office/drawing/2014/main" id="{81C37EAF-ABCD-FF8C-9B1D-93A995129F0F}"/>
              </a:ext>
            </a:extLst>
          </p:cNvPr>
          <p:cNvSpPr>
            <a:spLocks noGrp="1"/>
          </p:cNvSpPr>
          <p:nvPr>
            <p:ph type="body" idx="1"/>
          </p:nvPr>
        </p:nvSpPr>
        <p:spPr>
          <a:xfrm>
            <a:off x="831850" y="4589463"/>
            <a:ext cx="10515600" cy="1500187"/>
          </a:xfrm>
        </p:spPr>
        <p:txBody>
          <a:bodyPr/>
          <a:lstStyle>
            <a:lvl1pPr marL="0" indent="0">
              <a:buNone/>
              <a:defRPr sz="2400">
                <a:solidFill>
                  <a:schemeClr val="accent6">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224379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AE489A-7012-46B7-83E8-78D7901394DA}" type="datetimeFigureOut">
              <a:rPr lang="it-IT" smtClean="0"/>
              <a:t>14/04/2024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E64EE0-731F-4C9C-8BD2-CCA997763BA7}" type="slidenum">
              <a:rPr lang="it-IT" smtClean="0"/>
              <a:t>‹#›</a:t>
            </a:fld>
            <a:endParaRPr lang="it-IT"/>
          </a:p>
        </p:txBody>
      </p:sp>
    </p:spTree>
    <p:extLst>
      <p:ext uri="{BB962C8B-B14F-4D97-AF65-F5344CB8AC3E}">
        <p14:creationId xmlns:p14="http://schemas.microsoft.com/office/powerpoint/2010/main" val="1662997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4B0054-448C-44ED-BDA3-B20E58C119B4}"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9AE96-F380-42ED-B676-C97B7C9BDE9B}" type="slidenum">
              <a:rPr lang="en-US" smtClean="0"/>
              <a:t>‹#›</a:t>
            </a:fld>
            <a:endParaRPr lang="en-US"/>
          </a:p>
        </p:txBody>
      </p:sp>
    </p:spTree>
    <p:extLst>
      <p:ext uri="{BB962C8B-B14F-4D97-AF65-F5344CB8AC3E}">
        <p14:creationId xmlns:p14="http://schemas.microsoft.com/office/powerpoint/2010/main" val="1360064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72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F263-50AA-4A53-C907-795E62912F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CA846174-4D9E-BA86-4E27-87578228463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ECD541-210C-C728-A920-679E792EB658}"/>
              </a:ext>
            </a:extLst>
          </p:cNvPr>
          <p:cNvSpPr>
            <a:spLocks noGrp="1"/>
          </p:cNvSpPr>
          <p:nvPr>
            <p:ph type="dt" sz="half" idx="10"/>
          </p:nvPr>
        </p:nvSpPr>
        <p:spPr/>
        <p:txBody>
          <a:bodyPr/>
          <a:lstStyle/>
          <a:p>
            <a:fld id="{5658F15D-A174-4D03-A44D-45867A34D356}" type="datetimeFigureOut">
              <a:rPr lang="x-none" smtClean="0"/>
              <a:t>4/14/2024</a:t>
            </a:fld>
            <a:endParaRPr lang="x-none"/>
          </a:p>
        </p:txBody>
      </p:sp>
      <p:sp>
        <p:nvSpPr>
          <p:cNvPr id="5" name="Footer Placeholder 4">
            <a:extLst>
              <a:ext uri="{FF2B5EF4-FFF2-40B4-BE49-F238E27FC236}">
                <a16:creationId xmlns:a16="http://schemas.microsoft.com/office/drawing/2014/main" id="{B5603CE0-51A8-996E-FFC3-A8D80D5B44C7}"/>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D8036102-922E-922D-9634-6CDCB55476C5}"/>
              </a:ext>
            </a:extLst>
          </p:cNvPr>
          <p:cNvSpPr>
            <a:spLocks noGrp="1"/>
          </p:cNvSpPr>
          <p:nvPr>
            <p:ph type="sldNum" sz="quarter" idx="12"/>
          </p:nvPr>
        </p:nvSpPr>
        <p:spPr/>
        <p:txBody>
          <a:bodyPr/>
          <a:lstStyle/>
          <a:p>
            <a:fld id="{FF5DAB04-B534-4B76-904A-B5F5F7AA77BF}" type="slidenum">
              <a:rPr lang="x-none" smtClean="0"/>
              <a:t>‹#›</a:t>
            </a:fld>
            <a:endParaRPr lang="x-none"/>
          </a:p>
        </p:txBody>
      </p:sp>
    </p:spTree>
    <p:extLst>
      <p:ext uri="{BB962C8B-B14F-4D97-AF65-F5344CB8AC3E}">
        <p14:creationId xmlns:p14="http://schemas.microsoft.com/office/powerpoint/2010/main" val="2454397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129D7-A466-6D30-8DA1-26F11ABE3E9C}"/>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D8B5AF77-B96B-EB90-FF54-8B63382EDA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FE3D5C88-087C-2EE7-3CF6-BE9D057C9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05083458-4389-4C06-ABE0-3334A8400CC4}"/>
              </a:ext>
            </a:extLst>
          </p:cNvPr>
          <p:cNvSpPr>
            <a:spLocks noGrp="1"/>
          </p:cNvSpPr>
          <p:nvPr>
            <p:ph type="dt" sz="half" idx="10"/>
          </p:nvPr>
        </p:nvSpPr>
        <p:spPr/>
        <p:txBody>
          <a:bodyPr/>
          <a:lstStyle/>
          <a:p>
            <a:fld id="{5658F15D-A174-4D03-A44D-45867A34D356}" type="datetimeFigureOut">
              <a:rPr lang="x-none" smtClean="0"/>
              <a:t>4/14/2024</a:t>
            </a:fld>
            <a:endParaRPr lang="x-none"/>
          </a:p>
        </p:txBody>
      </p:sp>
      <p:sp>
        <p:nvSpPr>
          <p:cNvPr id="6" name="Footer Placeholder 5">
            <a:extLst>
              <a:ext uri="{FF2B5EF4-FFF2-40B4-BE49-F238E27FC236}">
                <a16:creationId xmlns:a16="http://schemas.microsoft.com/office/drawing/2014/main" id="{E738A8E1-D30B-A99C-346D-DD67C4CEC68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AF606163-4B85-9F08-9009-0CF0356FB5C8}"/>
              </a:ext>
            </a:extLst>
          </p:cNvPr>
          <p:cNvSpPr>
            <a:spLocks noGrp="1"/>
          </p:cNvSpPr>
          <p:nvPr>
            <p:ph type="sldNum" sz="quarter" idx="12"/>
          </p:nvPr>
        </p:nvSpPr>
        <p:spPr/>
        <p:txBody>
          <a:bodyPr/>
          <a:lstStyle/>
          <a:p>
            <a:fld id="{FF5DAB04-B534-4B76-904A-B5F5F7AA77BF}" type="slidenum">
              <a:rPr lang="x-none" smtClean="0"/>
              <a:t>‹#›</a:t>
            </a:fld>
            <a:endParaRPr lang="x-none"/>
          </a:p>
        </p:txBody>
      </p:sp>
    </p:spTree>
    <p:extLst>
      <p:ext uri="{BB962C8B-B14F-4D97-AF65-F5344CB8AC3E}">
        <p14:creationId xmlns:p14="http://schemas.microsoft.com/office/powerpoint/2010/main" val="388076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74339-9E15-4A89-49A0-418C3232874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D37D71E2-D8C6-3C15-815B-F2C734C29C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EC232B-4A5F-7A4A-DBED-E97A4AD5BC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D64D7DAA-881C-FD78-AD90-5EEDE719BD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FF2085-9B2E-775D-ABC1-CA6FCAB3EB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18A0D904-0867-B393-B69A-EB60C37A06BD}"/>
              </a:ext>
            </a:extLst>
          </p:cNvPr>
          <p:cNvSpPr>
            <a:spLocks noGrp="1"/>
          </p:cNvSpPr>
          <p:nvPr>
            <p:ph type="dt" sz="half" idx="10"/>
          </p:nvPr>
        </p:nvSpPr>
        <p:spPr/>
        <p:txBody>
          <a:bodyPr/>
          <a:lstStyle/>
          <a:p>
            <a:fld id="{5658F15D-A174-4D03-A44D-45867A34D356}" type="datetimeFigureOut">
              <a:rPr lang="x-none" smtClean="0"/>
              <a:t>4/14/2024</a:t>
            </a:fld>
            <a:endParaRPr lang="x-none"/>
          </a:p>
        </p:txBody>
      </p:sp>
      <p:sp>
        <p:nvSpPr>
          <p:cNvPr id="8" name="Footer Placeholder 7">
            <a:extLst>
              <a:ext uri="{FF2B5EF4-FFF2-40B4-BE49-F238E27FC236}">
                <a16:creationId xmlns:a16="http://schemas.microsoft.com/office/drawing/2014/main" id="{C9DBDEDD-0C9B-96A8-0BCC-E3B117C81525}"/>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8427B5FE-2FF9-1B64-B66B-9138794AB5A6}"/>
              </a:ext>
            </a:extLst>
          </p:cNvPr>
          <p:cNvSpPr>
            <a:spLocks noGrp="1"/>
          </p:cNvSpPr>
          <p:nvPr>
            <p:ph type="sldNum" sz="quarter" idx="12"/>
          </p:nvPr>
        </p:nvSpPr>
        <p:spPr/>
        <p:txBody>
          <a:bodyPr/>
          <a:lstStyle/>
          <a:p>
            <a:fld id="{FF5DAB04-B534-4B76-904A-B5F5F7AA77BF}" type="slidenum">
              <a:rPr lang="x-none" smtClean="0"/>
              <a:t>‹#›</a:t>
            </a:fld>
            <a:endParaRPr lang="x-none"/>
          </a:p>
        </p:txBody>
      </p:sp>
    </p:spTree>
    <p:extLst>
      <p:ext uri="{BB962C8B-B14F-4D97-AF65-F5344CB8AC3E}">
        <p14:creationId xmlns:p14="http://schemas.microsoft.com/office/powerpoint/2010/main" val="2734386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2BBC-28FE-F009-45BE-843258B7F53E}"/>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161F5DED-9089-AC6C-0200-C088433D8261}"/>
              </a:ext>
            </a:extLst>
          </p:cNvPr>
          <p:cNvSpPr>
            <a:spLocks noGrp="1"/>
          </p:cNvSpPr>
          <p:nvPr>
            <p:ph type="dt" sz="half" idx="10"/>
          </p:nvPr>
        </p:nvSpPr>
        <p:spPr/>
        <p:txBody>
          <a:bodyPr/>
          <a:lstStyle/>
          <a:p>
            <a:fld id="{5658F15D-A174-4D03-A44D-45867A34D356}" type="datetimeFigureOut">
              <a:rPr lang="x-none" smtClean="0"/>
              <a:t>4/14/2024</a:t>
            </a:fld>
            <a:endParaRPr lang="x-none"/>
          </a:p>
        </p:txBody>
      </p:sp>
      <p:sp>
        <p:nvSpPr>
          <p:cNvPr id="4" name="Footer Placeholder 3">
            <a:extLst>
              <a:ext uri="{FF2B5EF4-FFF2-40B4-BE49-F238E27FC236}">
                <a16:creationId xmlns:a16="http://schemas.microsoft.com/office/drawing/2014/main" id="{EA6840AB-6ED8-9CE4-B0CE-6146AC5BB59D}"/>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B9741DA7-1F95-CACE-1C67-B9528254A906}"/>
              </a:ext>
            </a:extLst>
          </p:cNvPr>
          <p:cNvSpPr>
            <a:spLocks noGrp="1"/>
          </p:cNvSpPr>
          <p:nvPr>
            <p:ph type="sldNum" sz="quarter" idx="12"/>
          </p:nvPr>
        </p:nvSpPr>
        <p:spPr/>
        <p:txBody>
          <a:bodyPr/>
          <a:lstStyle/>
          <a:p>
            <a:fld id="{FF5DAB04-B534-4B76-904A-B5F5F7AA77BF}" type="slidenum">
              <a:rPr lang="x-none" smtClean="0"/>
              <a:t>‹#›</a:t>
            </a:fld>
            <a:endParaRPr lang="x-none"/>
          </a:p>
        </p:txBody>
      </p:sp>
    </p:spTree>
    <p:extLst>
      <p:ext uri="{BB962C8B-B14F-4D97-AF65-F5344CB8AC3E}">
        <p14:creationId xmlns:p14="http://schemas.microsoft.com/office/powerpoint/2010/main" val="3065603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5C0ED-8471-FD88-DE73-9CBEB27DC283}"/>
              </a:ext>
            </a:extLst>
          </p:cNvPr>
          <p:cNvSpPr>
            <a:spLocks noGrp="1"/>
          </p:cNvSpPr>
          <p:nvPr>
            <p:ph type="dt" sz="half" idx="10"/>
          </p:nvPr>
        </p:nvSpPr>
        <p:spPr/>
        <p:txBody>
          <a:bodyPr/>
          <a:lstStyle/>
          <a:p>
            <a:fld id="{5658F15D-A174-4D03-A44D-45867A34D356}" type="datetimeFigureOut">
              <a:rPr lang="x-none" smtClean="0"/>
              <a:t>4/14/2024</a:t>
            </a:fld>
            <a:endParaRPr lang="x-none"/>
          </a:p>
        </p:txBody>
      </p:sp>
      <p:sp>
        <p:nvSpPr>
          <p:cNvPr id="3" name="Footer Placeholder 2">
            <a:extLst>
              <a:ext uri="{FF2B5EF4-FFF2-40B4-BE49-F238E27FC236}">
                <a16:creationId xmlns:a16="http://schemas.microsoft.com/office/drawing/2014/main" id="{5C575EE0-D3D2-415A-73CF-223988AC7675}"/>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4768881C-6073-2096-C688-9BE8D85FEF89}"/>
              </a:ext>
            </a:extLst>
          </p:cNvPr>
          <p:cNvSpPr>
            <a:spLocks noGrp="1"/>
          </p:cNvSpPr>
          <p:nvPr>
            <p:ph type="sldNum" sz="quarter" idx="12"/>
          </p:nvPr>
        </p:nvSpPr>
        <p:spPr/>
        <p:txBody>
          <a:bodyPr/>
          <a:lstStyle/>
          <a:p>
            <a:fld id="{FF5DAB04-B534-4B76-904A-B5F5F7AA77BF}" type="slidenum">
              <a:rPr lang="x-none" smtClean="0"/>
              <a:t>‹#›</a:t>
            </a:fld>
            <a:endParaRPr lang="x-none"/>
          </a:p>
        </p:txBody>
      </p:sp>
    </p:spTree>
    <p:extLst>
      <p:ext uri="{BB962C8B-B14F-4D97-AF65-F5344CB8AC3E}">
        <p14:creationId xmlns:p14="http://schemas.microsoft.com/office/powerpoint/2010/main" val="270083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BE962-D286-167A-52CB-103A52498C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DC50D8BC-963C-9F36-A5C7-B4BCC21280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C4B8F1E7-2963-4C62-B764-AD38957C71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9F5878-6EDC-C1AC-7A73-64DE940FC3FC}"/>
              </a:ext>
            </a:extLst>
          </p:cNvPr>
          <p:cNvSpPr>
            <a:spLocks noGrp="1"/>
          </p:cNvSpPr>
          <p:nvPr>
            <p:ph type="dt" sz="half" idx="10"/>
          </p:nvPr>
        </p:nvSpPr>
        <p:spPr/>
        <p:txBody>
          <a:bodyPr/>
          <a:lstStyle/>
          <a:p>
            <a:fld id="{5658F15D-A174-4D03-A44D-45867A34D356}" type="datetimeFigureOut">
              <a:rPr lang="x-none" smtClean="0"/>
              <a:t>4/14/2024</a:t>
            </a:fld>
            <a:endParaRPr lang="x-none"/>
          </a:p>
        </p:txBody>
      </p:sp>
      <p:sp>
        <p:nvSpPr>
          <p:cNvPr id="6" name="Footer Placeholder 5">
            <a:extLst>
              <a:ext uri="{FF2B5EF4-FFF2-40B4-BE49-F238E27FC236}">
                <a16:creationId xmlns:a16="http://schemas.microsoft.com/office/drawing/2014/main" id="{AB6FD283-8B57-3A95-C8A9-6A5A32FFBFB4}"/>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B119316C-1AD5-4F1F-57E3-8C938638C0E5}"/>
              </a:ext>
            </a:extLst>
          </p:cNvPr>
          <p:cNvSpPr>
            <a:spLocks noGrp="1"/>
          </p:cNvSpPr>
          <p:nvPr>
            <p:ph type="sldNum" sz="quarter" idx="12"/>
          </p:nvPr>
        </p:nvSpPr>
        <p:spPr/>
        <p:txBody>
          <a:bodyPr/>
          <a:lstStyle/>
          <a:p>
            <a:fld id="{FF5DAB04-B534-4B76-904A-B5F5F7AA77BF}" type="slidenum">
              <a:rPr lang="x-none" smtClean="0"/>
              <a:t>‹#›</a:t>
            </a:fld>
            <a:endParaRPr lang="x-none"/>
          </a:p>
        </p:txBody>
      </p:sp>
    </p:spTree>
    <p:extLst>
      <p:ext uri="{BB962C8B-B14F-4D97-AF65-F5344CB8AC3E}">
        <p14:creationId xmlns:p14="http://schemas.microsoft.com/office/powerpoint/2010/main" val="160919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FE13A-0DBA-8847-FB3B-E8924AC82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6BD3A343-EFF4-CF66-93E5-092DD23149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B3400CA1-2BE6-EBD0-B9CB-78D77C4073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1F81B-91C5-A8EE-DA88-F5E67657F874}"/>
              </a:ext>
            </a:extLst>
          </p:cNvPr>
          <p:cNvSpPr>
            <a:spLocks noGrp="1"/>
          </p:cNvSpPr>
          <p:nvPr>
            <p:ph type="dt" sz="half" idx="10"/>
          </p:nvPr>
        </p:nvSpPr>
        <p:spPr/>
        <p:txBody>
          <a:bodyPr/>
          <a:lstStyle/>
          <a:p>
            <a:fld id="{5658F15D-A174-4D03-A44D-45867A34D356}" type="datetimeFigureOut">
              <a:rPr lang="x-none" smtClean="0"/>
              <a:t>4/14/2024</a:t>
            </a:fld>
            <a:endParaRPr lang="x-none"/>
          </a:p>
        </p:txBody>
      </p:sp>
      <p:sp>
        <p:nvSpPr>
          <p:cNvPr id="6" name="Footer Placeholder 5">
            <a:extLst>
              <a:ext uri="{FF2B5EF4-FFF2-40B4-BE49-F238E27FC236}">
                <a16:creationId xmlns:a16="http://schemas.microsoft.com/office/drawing/2014/main" id="{407A227A-3824-1F91-BCC8-8A055E2E88F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D864B9EC-68AB-7F8E-A4DC-E18E6C5AF892}"/>
              </a:ext>
            </a:extLst>
          </p:cNvPr>
          <p:cNvSpPr>
            <a:spLocks noGrp="1"/>
          </p:cNvSpPr>
          <p:nvPr>
            <p:ph type="sldNum" sz="quarter" idx="12"/>
          </p:nvPr>
        </p:nvSpPr>
        <p:spPr/>
        <p:txBody>
          <a:bodyPr/>
          <a:lstStyle/>
          <a:p>
            <a:fld id="{FF5DAB04-B534-4B76-904A-B5F5F7AA77BF}" type="slidenum">
              <a:rPr lang="x-none" smtClean="0"/>
              <a:t>‹#›</a:t>
            </a:fld>
            <a:endParaRPr lang="x-none"/>
          </a:p>
        </p:txBody>
      </p:sp>
    </p:spTree>
    <p:extLst>
      <p:ext uri="{BB962C8B-B14F-4D97-AF65-F5344CB8AC3E}">
        <p14:creationId xmlns:p14="http://schemas.microsoft.com/office/powerpoint/2010/main" val="4168639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1390D3-5E70-5EF9-08C0-8DCAE42A67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3356A219-7CFC-590A-83F5-E9EC9ED4F2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95E9A7D-04FC-0FEB-8437-7E87E32588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58F15D-A174-4D03-A44D-45867A34D356}" type="datetimeFigureOut">
              <a:rPr lang="x-none" smtClean="0"/>
              <a:t>4/14/2024</a:t>
            </a:fld>
            <a:endParaRPr lang="x-none"/>
          </a:p>
        </p:txBody>
      </p:sp>
      <p:sp>
        <p:nvSpPr>
          <p:cNvPr id="5" name="Footer Placeholder 4">
            <a:extLst>
              <a:ext uri="{FF2B5EF4-FFF2-40B4-BE49-F238E27FC236}">
                <a16:creationId xmlns:a16="http://schemas.microsoft.com/office/drawing/2014/main" id="{F0EBF8C0-D848-65D2-E763-D357313ABE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x-none"/>
          </a:p>
        </p:txBody>
      </p:sp>
      <p:sp>
        <p:nvSpPr>
          <p:cNvPr id="6" name="Slide Number Placeholder 5">
            <a:extLst>
              <a:ext uri="{FF2B5EF4-FFF2-40B4-BE49-F238E27FC236}">
                <a16:creationId xmlns:a16="http://schemas.microsoft.com/office/drawing/2014/main" id="{599C6AF8-E07A-99C5-C6DD-E08864A0BB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5DAB04-B534-4B76-904A-B5F5F7AA77BF}" type="slidenum">
              <a:rPr lang="x-none" smtClean="0"/>
              <a:t>‹#›</a:t>
            </a:fld>
            <a:endParaRPr lang="x-none"/>
          </a:p>
        </p:txBody>
      </p:sp>
    </p:spTree>
    <p:extLst>
      <p:ext uri="{BB962C8B-B14F-4D97-AF65-F5344CB8AC3E}">
        <p14:creationId xmlns:p14="http://schemas.microsoft.com/office/powerpoint/2010/main" val="314279768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7" r:id="rId13"/>
    <p:sldLayoutId id="2147483678" r:id="rId14"/>
    <p:sldLayoutId id="2147483679" r:id="rId15"/>
    <p:sldLayoutId id="2147483680" r:id="rId16"/>
    <p:sldLayoutId id="214748368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3242" y="1670228"/>
            <a:ext cx="9589362" cy="1077218"/>
          </a:xfrm>
          <a:prstGeom prst="rect">
            <a:avLst/>
          </a:prstGeom>
        </p:spPr>
        <p:txBody>
          <a:bodyPr wrap="square">
            <a:spAutoFit/>
          </a:bodyPr>
          <a:lstStyle/>
          <a:p>
            <a:pPr marL="0" lvl="1" algn="ctr">
              <a:defRPr/>
            </a:pPr>
            <a:r>
              <a:rPr lang="en-US" sz="3200" b="1" dirty="0">
                <a:solidFill>
                  <a:schemeClr val="accent6">
                    <a:lumMod val="50000"/>
                  </a:schemeClr>
                </a:solidFill>
                <a:latin typeface="Century Schoolbook" panose="02040604050505020304" pitchFamily="18" charset="0"/>
              </a:rPr>
              <a:t>NATIONAL POPULATION AND HOUSING CENSUS 2024</a:t>
            </a:r>
          </a:p>
        </p:txBody>
      </p:sp>
      <p:sp>
        <p:nvSpPr>
          <p:cNvPr id="5" name="Rectangle 4">
            <a:extLst>
              <a:ext uri="{FF2B5EF4-FFF2-40B4-BE49-F238E27FC236}">
                <a16:creationId xmlns:a16="http://schemas.microsoft.com/office/drawing/2014/main" id="{FDF82844-5F0A-981F-49AA-C7664099B7F3}"/>
              </a:ext>
            </a:extLst>
          </p:cNvPr>
          <p:cNvSpPr/>
          <p:nvPr/>
        </p:nvSpPr>
        <p:spPr>
          <a:xfrm>
            <a:off x="2196896" y="3762466"/>
            <a:ext cx="8862054" cy="1815882"/>
          </a:xfrm>
          <a:prstGeom prst="rect">
            <a:avLst/>
          </a:prstGeom>
          <a:solidFill>
            <a:schemeClr val="bg1"/>
          </a:solidFill>
          <a:ln cap="rnd">
            <a:noFill/>
            <a:beve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1" algn="ctr"/>
            <a:endParaRPr lang="en-US" sz="3600" b="1" dirty="0">
              <a:solidFill>
                <a:srgbClr val="FF0000"/>
              </a:solidFill>
              <a:latin typeface="Microsoft YaHei UI" panose="020B0503020204020204" charset="-122"/>
              <a:ea typeface="Microsoft YaHei UI" panose="020B0503020204020204" charset="-122"/>
            </a:endParaRPr>
          </a:p>
          <a:p>
            <a:pPr lvl="1" algn="ctr"/>
            <a:r>
              <a:rPr lang="en-US" sz="3600" b="1" dirty="0">
                <a:solidFill>
                  <a:srgbClr val="FF0000"/>
                </a:solidFill>
                <a:latin typeface="Microsoft YaHei UI" panose="020B0503020204020204" charset="-122"/>
                <a:ea typeface="Microsoft YaHei UI" panose="020B0503020204020204" charset="-122"/>
              </a:rPr>
              <a:t>INTRODUCTION TO CAPI</a:t>
            </a:r>
          </a:p>
          <a:p>
            <a:pPr algn="ctr">
              <a:spcBef>
                <a:spcPct val="0"/>
              </a:spcBef>
              <a:buFontTx/>
              <a:buNone/>
            </a:pPr>
            <a:endParaRPr lang="en-US" altLang="en-US" sz="2000" dirty="0">
              <a:solidFill>
                <a:srgbClr val="FF0000"/>
              </a:solidFill>
              <a:latin typeface="Microsoft YaHei UI" panose="020B0503020204020204" charset="-122"/>
              <a:ea typeface="Microsoft YaHei UI" panose="020B0503020204020204" charset="-122"/>
              <a:cs typeface="Arial" panose="020B0604020202020204" pitchFamily="34" charset="0"/>
            </a:endParaRPr>
          </a:p>
          <a:p>
            <a:pPr algn="ctr">
              <a:spcBef>
                <a:spcPct val="0"/>
              </a:spcBef>
              <a:buFontTx/>
              <a:buNone/>
            </a:pPr>
            <a:endParaRPr lang="en-US" altLang="en-US" sz="2000" b="1" u="none" dirty="0">
              <a:solidFill>
                <a:srgbClr val="FF0000"/>
              </a:solidFill>
              <a:latin typeface="Microsoft YaHei UI" panose="020B0503020204020204" charset="-122"/>
              <a:ea typeface="Microsoft YaHei UI" panose="020B0503020204020204" charset="-122"/>
              <a:cs typeface="Arial" panose="020B0604020202020204" pitchFamily="34" charset="0"/>
            </a:endParaRPr>
          </a:p>
        </p:txBody>
      </p:sp>
    </p:spTree>
    <p:extLst>
      <p:ext uri="{BB962C8B-B14F-4D97-AF65-F5344CB8AC3E}">
        <p14:creationId xmlns:p14="http://schemas.microsoft.com/office/powerpoint/2010/main" val="24664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38005-97B6-FB90-165D-0B9AA28A9FCA}"/>
              </a:ext>
            </a:extLst>
          </p:cNvPr>
          <p:cNvSpPr>
            <a:spLocks noGrp="1"/>
          </p:cNvSpPr>
          <p:nvPr>
            <p:ph type="title" idx="4294967295"/>
          </p:nvPr>
        </p:nvSpPr>
        <p:spPr>
          <a:xfrm>
            <a:off x="1885950" y="133351"/>
            <a:ext cx="8820150" cy="800100"/>
          </a:xfrm>
        </p:spPr>
        <p:txBody>
          <a:bodyPr>
            <a:normAutofit/>
          </a:bodyPr>
          <a:lstStyle/>
          <a:p>
            <a:r>
              <a:rPr lang="en-US" sz="3200" b="1" dirty="0">
                <a:solidFill>
                  <a:srgbClr val="FF0000"/>
                </a:solidFill>
              </a:rPr>
              <a:t>Disability categories and how to identify them</a:t>
            </a:r>
            <a:endParaRPr lang="en-UG" sz="3200" b="1" dirty="0">
              <a:solidFill>
                <a:srgbClr val="FF0000"/>
              </a:solidFill>
            </a:endParaRPr>
          </a:p>
        </p:txBody>
      </p:sp>
      <p:graphicFrame>
        <p:nvGraphicFramePr>
          <p:cNvPr id="4" name="Content Placeholder 3">
            <a:extLst>
              <a:ext uri="{FF2B5EF4-FFF2-40B4-BE49-F238E27FC236}">
                <a16:creationId xmlns:a16="http://schemas.microsoft.com/office/drawing/2014/main" id="{3C396C55-A626-0121-D144-9FB9E83D89AF}"/>
              </a:ext>
            </a:extLst>
          </p:cNvPr>
          <p:cNvGraphicFramePr>
            <a:graphicFrameLocks noGrp="1"/>
          </p:cNvGraphicFramePr>
          <p:nvPr>
            <p:ph idx="4294967295"/>
            <p:extLst>
              <p:ext uri="{D42A27DB-BD31-4B8C-83A1-F6EECF244321}">
                <p14:modId xmlns:p14="http://schemas.microsoft.com/office/powerpoint/2010/main" val="3751407656"/>
              </p:ext>
            </p:extLst>
          </p:nvPr>
        </p:nvGraphicFramePr>
        <p:xfrm>
          <a:off x="1978818" y="1162051"/>
          <a:ext cx="8727282" cy="4206240"/>
        </p:xfrm>
        <a:graphic>
          <a:graphicData uri="http://schemas.openxmlformats.org/drawingml/2006/table">
            <a:tbl>
              <a:tblPr firstRow="1" bandRow="1">
                <a:tableStyleId>{5C22544A-7EE6-4342-B048-85BDC9FD1C3A}</a:tableStyleId>
              </a:tblPr>
              <a:tblGrid>
                <a:gridCol w="1588638">
                  <a:extLst>
                    <a:ext uri="{9D8B030D-6E8A-4147-A177-3AD203B41FA5}">
                      <a16:colId xmlns:a16="http://schemas.microsoft.com/office/drawing/2014/main" val="1176835184"/>
                    </a:ext>
                  </a:extLst>
                </a:gridCol>
                <a:gridCol w="7138644">
                  <a:extLst>
                    <a:ext uri="{9D8B030D-6E8A-4147-A177-3AD203B41FA5}">
                      <a16:colId xmlns:a16="http://schemas.microsoft.com/office/drawing/2014/main" val="4161427217"/>
                    </a:ext>
                  </a:extLst>
                </a:gridCol>
              </a:tblGrid>
              <a:tr h="263891">
                <a:tc>
                  <a:txBody>
                    <a:bodyPr/>
                    <a:lstStyle/>
                    <a:p>
                      <a:r>
                        <a:rPr lang="en-US" sz="2400" dirty="0"/>
                        <a:t>Disability</a:t>
                      </a:r>
                      <a:endParaRPr lang="en-UG" sz="2400" dirty="0"/>
                    </a:p>
                  </a:txBody>
                  <a:tcPr/>
                </a:tc>
                <a:tc>
                  <a:txBody>
                    <a:bodyPr/>
                    <a:lstStyle/>
                    <a:p>
                      <a:r>
                        <a:rPr lang="en-US" sz="2400" dirty="0"/>
                        <a:t>How to identify it </a:t>
                      </a:r>
                      <a:endParaRPr lang="en-UG" sz="2400" dirty="0"/>
                    </a:p>
                  </a:txBody>
                  <a:tcPr/>
                </a:tc>
                <a:extLst>
                  <a:ext uri="{0D108BD9-81ED-4DB2-BD59-A6C34878D82A}">
                    <a16:rowId xmlns:a16="http://schemas.microsoft.com/office/drawing/2014/main" val="445825438"/>
                  </a:ext>
                </a:extLst>
              </a:tr>
              <a:tr h="1194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Autism</a:t>
                      </a:r>
                      <a:endParaRPr lang="en-UG" sz="2400" dirty="0"/>
                    </a:p>
                  </a:txBody>
                  <a:tcPr/>
                </a:tc>
                <a:tc>
                  <a:txBody>
                    <a:bodyPr/>
                    <a:lstStyle/>
                    <a:p>
                      <a:r>
                        <a:rPr lang="en-US" sz="2400" dirty="0"/>
                        <a:t>People with autism can be identified from the way they learn, think and solve problems. The skills to do these ranges from skilled to severely challenged.  Some require significant support in their daily lives while others may need less support to live independently.</a:t>
                      </a:r>
                    </a:p>
                    <a:p>
                      <a:endParaRPr lang="en-US" sz="2400" dirty="0"/>
                    </a:p>
                    <a:p>
                      <a:r>
                        <a:rPr lang="en-US" sz="2400" dirty="0"/>
                        <a:t>It is a life long disorder but the degree of impairment varies and therefore functionality among the different individuals with autism also differs.</a:t>
                      </a:r>
                      <a:endParaRPr lang="en-UG" sz="2400" dirty="0"/>
                    </a:p>
                  </a:txBody>
                  <a:tcPr/>
                </a:tc>
                <a:extLst>
                  <a:ext uri="{0D108BD9-81ED-4DB2-BD59-A6C34878D82A}">
                    <a16:rowId xmlns:a16="http://schemas.microsoft.com/office/drawing/2014/main" val="1214398888"/>
                  </a:ext>
                </a:extLst>
              </a:tr>
            </a:tbl>
          </a:graphicData>
        </a:graphic>
      </p:graphicFrame>
    </p:spTree>
    <p:extLst>
      <p:ext uri="{BB962C8B-B14F-4D97-AF65-F5344CB8AC3E}">
        <p14:creationId xmlns:p14="http://schemas.microsoft.com/office/powerpoint/2010/main" val="3747881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38005-97B6-FB90-165D-0B9AA28A9FCA}"/>
              </a:ext>
            </a:extLst>
          </p:cNvPr>
          <p:cNvSpPr>
            <a:spLocks noGrp="1"/>
          </p:cNvSpPr>
          <p:nvPr>
            <p:ph type="title" idx="4294967295"/>
          </p:nvPr>
        </p:nvSpPr>
        <p:spPr>
          <a:xfrm>
            <a:off x="2457450" y="0"/>
            <a:ext cx="8115300" cy="982663"/>
          </a:xfrm>
        </p:spPr>
        <p:txBody>
          <a:bodyPr>
            <a:normAutofit/>
          </a:bodyPr>
          <a:lstStyle/>
          <a:p>
            <a:r>
              <a:rPr lang="en-US" sz="3200" b="1" dirty="0">
                <a:solidFill>
                  <a:srgbClr val="FF0000"/>
                </a:solidFill>
              </a:rPr>
              <a:t>Disability categories and how to identify them</a:t>
            </a:r>
            <a:endParaRPr lang="en-UG" sz="3200" b="1" dirty="0">
              <a:solidFill>
                <a:srgbClr val="FF0000"/>
              </a:solidFill>
            </a:endParaRPr>
          </a:p>
        </p:txBody>
      </p:sp>
      <p:graphicFrame>
        <p:nvGraphicFramePr>
          <p:cNvPr id="4" name="Content Placeholder 3">
            <a:extLst>
              <a:ext uri="{FF2B5EF4-FFF2-40B4-BE49-F238E27FC236}">
                <a16:creationId xmlns:a16="http://schemas.microsoft.com/office/drawing/2014/main" id="{3C396C55-A626-0121-D144-9FB9E83D89AF}"/>
              </a:ext>
            </a:extLst>
          </p:cNvPr>
          <p:cNvGraphicFramePr>
            <a:graphicFrameLocks noGrp="1"/>
          </p:cNvGraphicFramePr>
          <p:nvPr>
            <p:ph idx="4294967295"/>
            <p:extLst>
              <p:ext uri="{D42A27DB-BD31-4B8C-83A1-F6EECF244321}">
                <p14:modId xmlns:p14="http://schemas.microsoft.com/office/powerpoint/2010/main" val="2108331598"/>
              </p:ext>
            </p:extLst>
          </p:nvPr>
        </p:nvGraphicFramePr>
        <p:xfrm>
          <a:off x="1619250" y="930965"/>
          <a:ext cx="10572750" cy="5178950"/>
        </p:xfrm>
        <a:graphic>
          <a:graphicData uri="http://schemas.openxmlformats.org/drawingml/2006/table">
            <a:tbl>
              <a:tblPr firstRow="1" bandRow="1">
                <a:tableStyleId>{5C22544A-7EE6-4342-B048-85BDC9FD1C3A}</a:tableStyleId>
              </a:tblPr>
              <a:tblGrid>
                <a:gridCol w="1790700">
                  <a:extLst>
                    <a:ext uri="{9D8B030D-6E8A-4147-A177-3AD203B41FA5}">
                      <a16:colId xmlns:a16="http://schemas.microsoft.com/office/drawing/2014/main" val="1176835184"/>
                    </a:ext>
                  </a:extLst>
                </a:gridCol>
                <a:gridCol w="8782050">
                  <a:extLst>
                    <a:ext uri="{9D8B030D-6E8A-4147-A177-3AD203B41FA5}">
                      <a16:colId xmlns:a16="http://schemas.microsoft.com/office/drawing/2014/main" val="4161427217"/>
                    </a:ext>
                  </a:extLst>
                </a:gridCol>
              </a:tblGrid>
              <a:tr h="424070">
                <a:tc>
                  <a:txBody>
                    <a:bodyPr/>
                    <a:lstStyle/>
                    <a:p>
                      <a:r>
                        <a:rPr lang="en-US" sz="2000" dirty="0"/>
                        <a:t>Disability</a:t>
                      </a:r>
                      <a:endParaRPr lang="en-UG" sz="2000" dirty="0"/>
                    </a:p>
                  </a:txBody>
                  <a:tcPr/>
                </a:tc>
                <a:tc>
                  <a:txBody>
                    <a:bodyPr/>
                    <a:lstStyle/>
                    <a:p>
                      <a:r>
                        <a:rPr lang="en-US" sz="2000" dirty="0"/>
                        <a:t>How to identify it </a:t>
                      </a:r>
                      <a:endParaRPr lang="en-UG" sz="2000" dirty="0"/>
                    </a:p>
                  </a:txBody>
                  <a:tcPr/>
                </a:tc>
                <a:extLst>
                  <a:ext uri="{0D108BD9-81ED-4DB2-BD59-A6C34878D82A}">
                    <a16:rowId xmlns:a16="http://schemas.microsoft.com/office/drawing/2014/main" val="445825438"/>
                  </a:ext>
                </a:extLst>
              </a:tr>
              <a:tr h="1139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Autism</a:t>
                      </a:r>
                      <a:endParaRPr lang="en-UG" sz="2000" dirty="0"/>
                    </a:p>
                  </a:txBody>
                  <a:tcPr/>
                </a:tc>
                <a:tc>
                  <a:txBody>
                    <a:bodyPr/>
                    <a:lstStyle/>
                    <a:p>
                      <a:r>
                        <a:rPr lang="en-US" sz="2000" dirty="0"/>
                        <a:t>It is a neurological disorder characterized by repetitive </a:t>
                      </a:r>
                      <a:r>
                        <a:rPr lang="en-US" sz="2000" dirty="0" err="1"/>
                        <a:t>behaviour</a:t>
                      </a:r>
                      <a:r>
                        <a:rPr lang="en-US" sz="2000" dirty="0"/>
                        <a:t>, mood alterations, impaired interactions and difficulties in communication.</a:t>
                      </a:r>
                    </a:p>
                    <a:p>
                      <a:endParaRPr lang="en-US" sz="2000" dirty="0"/>
                    </a:p>
                    <a:p>
                      <a:r>
                        <a:rPr lang="en-US" sz="2000" dirty="0"/>
                        <a:t>Autistic children have delayed speech, find trouble expressing their needs and emotions, they tend to stay alone, do things alone and cannot look people in the eye.</a:t>
                      </a:r>
                    </a:p>
                    <a:p>
                      <a:endParaRPr lang="en-US" sz="2000" dirty="0"/>
                    </a:p>
                    <a:p>
                      <a:r>
                        <a:rPr lang="en-US" sz="2000" dirty="0"/>
                        <a:t>They also have rotative </a:t>
                      </a:r>
                      <a:r>
                        <a:rPr lang="en-US" sz="2000" dirty="0" err="1"/>
                        <a:t>behaviour</a:t>
                      </a:r>
                      <a:r>
                        <a:rPr lang="en-US" sz="2000" dirty="0"/>
                        <a:t>, follow routines, do things repetitively and love semblance of most of the things and any change agitates them.</a:t>
                      </a:r>
                    </a:p>
                    <a:p>
                      <a:endParaRPr lang="en-US" sz="2000" dirty="0"/>
                    </a:p>
                    <a:p>
                      <a:r>
                        <a:rPr lang="en-US" sz="2000" dirty="0"/>
                        <a:t>Some are hyperactive, unable to sit still, some even may present with epilepsy and learning problems</a:t>
                      </a:r>
                      <a:endParaRPr lang="en-UG" sz="2000" dirty="0"/>
                    </a:p>
                  </a:txBody>
                  <a:tcPr/>
                </a:tc>
                <a:extLst>
                  <a:ext uri="{0D108BD9-81ED-4DB2-BD59-A6C34878D82A}">
                    <a16:rowId xmlns:a16="http://schemas.microsoft.com/office/drawing/2014/main" val="2507197196"/>
                  </a:ext>
                </a:extLst>
              </a:tr>
              <a:tr h="652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Intellectual Disability</a:t>
                      </a:r>
                      <a:endParaRPr lang="en-UG" sz="2000" dirty="0"/>
                    </a:p>
                  </a:txBody>
                  <a:tcPr/>
                </a:tc>
                <a:tc>
                  <a:txBody>
                    <a:bodyPr/>
                    <a:lstStyle/>
                    <a:p>
                      <a:r>
                        <a:rPr lang="en-US" sz="2000" b="0" i="0" kern="1200" dirty="0">
                          <a:solidFill>
                            <a:schemeClr val="dk1"/>
                          </a:solidFill>
                          <a:effectLst/>
                          <a:latin typeface="+mn-lt"/>
                          <a:ea typeface="+mn-ea"/>
                          <a:cs typeface="+mn-cs"/>
                        </a:rPr>
                        <a:t>Intellectual disability (or ID) is a term used when a person has certain limitations in cognitive functioning and skills, including conceptual, social and practical skills, such as language, social and self-care skills. </a:t>
                      </a:r>
                      <a:endParaRPr lang="en-UG" sz="2000" dirty="0"/>
                    </a:p>
                  </a:txBody>
                  <a:tcPr/>
                </a:tc>
                <a:extLst>
                  <a:ext uri="{0D108BD9-81ED-4DB2-BD59-A6C34878D82A}">
                    <a16:rowId xmlns:a16="http://schemas.microsoft.com/office/drawing/2014/main" val="1214398888"/>
                  </a:ext>
                </a:extLst>
              </a:tr>
            </a:tbl>
          </a:graphicData>
        </a:graphic>
      </p:graphicFrame>
    </p:spTree>
    <p:extLst>
      <p:ext uri="{BB962C8B-B14F-4D97-AF65-F5344CB8AC3E}">
        <p14:creationId xmlns:p14="http://schemas.microsoft.com/office/powerpoint/2010/main" val="3197247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38005-97B6-FB90-165D-0B9AA28A9FCA}"/>
              </a:ext>
            </a:extLst>
          </p:cNvPr>
          <p:cNvSpPr>
            <a:spLocks noGrp="1"/>
          </p:cNvSpPr>
          <p:nvPr>
            <p:ph type="title" idx="4294967295"/>
          </p:nvPr>
        </p:nvSpPr>
        <p:spPr>
          <a:xfrm>
            <a:off x="1905001" y="0"/>
            <a:ext cx="8782050" cy="1325563"/>
          </a:xfrm>
        </p:spPr>
        <p:txBody>
          <a:bodyPr>
            <a:normAutofit/>
          </a:bodyPr>
          <a:lstStyle/>
          <a:p>
            <a:r>
              <a:rPr lang="en-US" sz="3200" b="1" dirty="0">
                <a:solidFill>
                  <a:srgbClr val="FF0000"/>
                </a:solidFill>
              </a:rPr>
              <a:t>Disability categories and how to identify them</a:t>
            </a:r>
            <a:endParaRPr lang="en-UG" sz="3200" b="1" dirty="0">
              <a:solidFill>
                <a:srgbClr val="FF0000"/>
              </a:solidFill>
            </a:endParaRPr>
          </a:p>
        </p:txBody>
      </p:sp>
      <p:graphicFrame>
        <p:nvGraphicFramePr>
          <p:cNvPr id="4" name="Content Placeholder 3">
            <a:extLst>
              <a:ext uri="{FF2B5EF4-FFF2-40B4-BE49-F238E27FC236}">
                <a16:creationId xmlns:a16="http://schemas.microsoft.com/office/drawing/2014/main" id="{3C396C55-A626-0121-D144-9FB9E83D89AF}"/>
              </a:ext>
            </a:extLst>
          </p:cNvPr>
          <p:cNvGraphicFramePr>
            <a:graphicFrameLocks noGrp="1"/>
          </p:cNvGraphicFramePr>
          <p:nvPr>
            <p:ph idx="4294967295"/>
            <p:extLst>
              <p:ext uri="{D42A27DB-BD31-4B8C-83A1-F6EECF244321}">
                <p14:modId xmlns:p14="http://schemas.microsoft.com/office/powerpoint/2010/main" val="2659768337"/>
              </p:ext>
            </p:extLst>
          </p:nvPr>
        </p:nvGraphicFramePr>
        <p:xfrm>
          <a:off x="1695449" y="1342445"/>
          <a:ext cx="9601201" cy="4173110"/>
        </p:xfrm>
        <a:graphic>
          <a:graphicData uri="http://schemas.openxmlformats.org/drawingml/2006/table">
            <a:tbl>
              <a:tblPr firstRow="1" bandRow="1">
                <a:tableStyleId>{5C22544A-7EE6-4342-B048-85BDC9FD1C3A}</a:tableStyleId>
              </a:tblPr>
              <a:tblGrid>
                <a:gridCol w="2567278">
                  <a:extLst>
                    <a:ext uri="{9D8B030D-6E8A-4147-A177-3AD203B41FA5}">
                      <a16:colId xmlns:a16="http://schemas.microsoft.com/office/drawing/2014/main" val="1176835184"/>
                    </a:ext>
                  </a:extLst>
                </a:gridCol>
                <a:gridCol w="7033923">
                  <a:extLst>
                    <a:ext uri="{9D8B030D-6E8A-4147-A177-3AD203B41FA5}">
                      <a16:colId xmlns:a16="http://schemas.microsoft.com/office/drawing/2014/main" val="4161427217"/>
                    </a:ext>
                  </a:extLst>
                </a:gridCol>
              </a:tblGrid>
              <a:tr h="424070">
                <a:tc>
                  <a:txBody>
                    <a:bodyPr/>
                    <a:lstStyle/>
                    <a:p>
                      <a:r>
                        <a:rPr lang="en-US" sz="2000" dirty="0"/>
                        <a:t>Disability</a:t>
                      </a:r>
                      <a:endParaRPr lang="en-UG" sz="2000" dirty="0"/>
                    </a:p>
                  </a:txBody>
                  <a:tcPr/>
                </a:tc>
                <a:tc>
                  <a:txBody>
                    <a:bodyPr/>
                    <a:lstStyle/>
                    <a:p>
                      <a:r>
                        <a:rPr lang="en-US" sz="2000" dirty="0"/>
                        <a:t>How to identify it </a:t>
                      </a:r>
                      <a:endParaRPr lang="en-UG" sz="2000" dirty="0"/>
                    </a:p>
                  </a:txBody>
                  <a:tcPr/>
                </a:tc>
                <a:extLst>
                  <a:ext uri="{0D108BD9-81ED-4DB2-BD59-A6C34878D82A}">
                    <a16:rowId xmlns:a16="http://schemas.microsoft.com/office/drawing/2014/main" val="445825438"/>
                  </a:ext>
                </a:extLst>
              </a:tr>
              <a:tr h="1139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Intellectual Disability</a:t>
                      </a:r>
                      <a:endParaRPr lang="en-UG" sz="2000" dirty="0"/>
                    </a:p>
                  </a:txBody>
                  <a:tcPr/>
                </a:tc>
                <a:tc>
                  <a:txBody>
                    <a:bodyPr/>
                    <a:lstStyle/>
                    <a:p>
                      <a:r>
                        <a:rPr lang="en-US" sz="2000" kern="1200" dirty="0">
                          <a:solidFill>
                            <a:schemeClr val="dk1"/>
                          </a:solidFill>
                          <a:effectLst/>
                          <a:latin typeface="+mn-lt"/>
                          <a:ea typeface="+mn-ea"/>
                          <a:cs typeface="+mn-cs"/>
                        </a:rPr>
                        <a:t>These limitations can cause a person to develop and learn more slowly or differently than a typically developing person. Intellectual disability can happen any time before a person turns 22 years old, even before birth.</a:t>
                      </a:r>
                    </a:p>
                    <a:p>
                      <a:endParaRPr lang="en-UG" sz="2000" kern="1200" dirty="0">
                        <a:solidFill>
                          <a:schemeClr val="dk1"/>
                        </a:solidFill>
                        <a:effectLst/>
                        <a:latin typeface="+mn-lt"/>
                        <a:ea typeface="+mn-ea"/>
                        <a:cs typeface="+mn-cs"/>
                      </a:endParaRPr>
                    </a:p>
                    <a:p>
                      <a:r>
                        <a:rPr lang="en-US" sz="2000" kern="1200" dirty="0">
                          <a:solidFill>
                            <a:schemeClr val="dk1"/>
                          </a:solidFill>
                          <a:effectLst/>
                          <a:latin typeface="+mn-lt"/>
                          <a:ea typeface="+mn-ea"/>
                          <a:cs typeface="+mn-cs"/>
                        </a:rPr>
                        <a:t>Intellectual disability is the most common developmental disability.</a:t>
                      </a:r>
                      <a:endParaRPr lang="en-UG" sz="2000" kern="1200" dirty="0">
                        <a:solidFill>
                          <a:schemeClr val="dk1"/>
                        </a:solidFill>
                        <a:effectLst/>
                        <a:latin typeface="+mn-lt"/>
                        <a:ea typeface="+mn-ea"/>
                        <a:cs typeface="+mn-cs"/>
                      </a:endParaRPr>
                    </a:p>
                    <a:p>
                      <a:r>
                        <a:rPr lang="en-US" sz="2000" kern="1200" dirty="0">
                          <a:solidFill>
                            <a:schemeClr val="dk1"/>
                          </a:solidFill>
                          <a:effectLst/>
                          <a:latin typeface="+mn-lt"/>
                          <a:ea typeface="+mn-ea"/>
                          <a:cs typeface="+mn-cs"/>
                        </a:rPr>
                        <a:t>There are significant limitations in adaptive behavior in one or more of the following areas: conceptual, social or practical skills (skills that are needed to live, work, and play in the community).</a:t>
                      </a:r>
                      <a:endParaRPr lang="en-UG" sz="2000" kern="1200" dirty="0">
                        <a:solidFill>
                          <a:schemeClr val="dk1"/>
                        </a:solidFill>
                        <a:effectLst/>
                        <a:latin typeface="+mn-lt"/>
                        <a:ea typeface="+mn-ea"/>
                        <a:cs typeface="+mn-cs"/>
                      </a:endParaRPr>
                    </a:p>
                    <a:p>
                      <a:endParaRPr lang="en-UG" sz="2000" dirty="0"/>
                    </a:p>
                  </a:txBody>
                  <a:tcPr/>
                </a:tc>
                <a:extLst>
                  <a:ext uri="{0D108BD9-81ED-4DB2-BD59-A6C34878D82A}">
                    <a16:rowId xmlns:a16="http://schemas.microsoft.com/office/drawing/2014/main" val="2507197196"/>
                  </a:ext>
                </a:extLst>
              </a:tr>
            </a:tbl>
          </a:graphicData>
        </a:graphic>
      </p:graphicFrame>
    </p:spTree>
    <p:extLst>
      <p:ext uri="{BB962C8B-B14F-4D97-AF65-F5344CB8AC3E}">
        <p14:creationId xmlns:p14="http://schemas.microsoft.com/office/powerpoint/2010/main" val="2580634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109D2-DDAE-E2D3-5210-4F37A3142A4B}"/>
              </a:ext>
            </a:extLst>
          </p:cNvPr>
          <p:cNvSpPr>
            <a:spLocks noGrp="1"/>
          </p:cNvSpPr>
          <p:nvPr>
            <p:ph type="title" idx="4294967295"/>
          </p:nvPr>
        </p:nvSpPr>
        <p:spPr>
          <a:xfrm>
            <a:off x="4743450" y="365125"/>
            <a:ext cx="3009900" cy="1325563"/>
          </a:xfrm>
        </p:spPr>
        <p:txBody>
          <a:bodyPr/>
          <a:lstStyle/>
          <a:p>
            <a:r>
              <a:rPr lang="en-US" b="1" dirty="0">
                <a:solidFill>
                  <a:srgbClr val="FF0000"/>
                </a:solidFill>
              </a:rPr>
              <a:t>    Appeal</a:t>
            </a:r>
            <a:endParaRPr lang="en-UG" b="1" dirty="0">
              <a:solidFill>
                <a:srgbClr val="FF0000"/>
              </a:solidFill>
            </a:endParaRPr>
          </a:p>
        </p:txBody>
      </p:sp>
      <p:sp>
        <p:nvSpPr>
          <p:cNvPr id="3" name="Content Placeholder 2">
            <a:extLst>
              <a:ext uri="{FF2B5EF4-FFF2-40B4-BE49-F238E27FC236}">
                <a16:creationId xmlns:a16="http://schemas.microsoft.com/office/drawing/2014/main" id="{EE93C4BC-041C-1C15-70F7-DB8AAFDCE4C0}"/>
              </a:ext>
            </a:extLst>
          </p:cNvPr>
          <p:cNvSpPr>
            <a:spLocks noGrp="1"/>
          </p:cNvSpPr>
          <p:nvPr>
            <p:ph idx="4294967295"/>
          </p:nvPr>
        </p:nvSpPr>
        <p:spPr>
          <a:xfrm>
            <a:off x="2209800" y="1690688"/>
            <a:ext cx="8382000" cy="4351338"/>
          </a:xfrm>
        </p:spPr>
        <p:txBody>
          <a:bodyPr/>
          <a:lstStyle/>
          <a:p>
            <a:r>
              <a:rPr lang="en-US" dirty="0"/>
              <a:t>Recruitment of qualified SLI as enumerators and interpreters for families of the Deaf people. </a:t>
            </a:r>
          </a:p>
          <a:p>
            <a:endParaRPr lang="en-US" dirty="0"/>
          </a:p>
          <a:p>
            <a:endParaRPr lang="en-US" dirty="0"/>
          </a:p>
          <a:p>
            <a:r>
              <a:rPr lang="en-US" dirty="0"/>
              <a:t>Involvement of qualified PWDs as enumerators and supervisors.</a:t>
            </a:r>
          </a:p>
        </p:txBody>
      </p:sp>
    </p:spTree>
    <p:extLst>
      <p:ext uri="{BB962C8B-B14F-4D97-AF65-F5344CB8AC3E}">
        <p14:creationId xmlns:p14="http://schemas.microsoft.com/office/powerpoint/2010/main" val="540944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CEA0CF18-AFAE-800D-AE3B-A2E86833D110}"/>
              </a:ext>
            </a:extLst>
          </p:cNvPr>
          <p:cNvSpPr txBox="1">
            <a:spLocks noChangeArrowheads="1"/>
          </p:cNvSpPr>
          <p:nvPr/>
        </p:nvSpPr>
        <p:spPr>
          <a:xfrm>
            <a:off x="883224" y="1272943"/>
            <a:ext cx="10769083" cy="5018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buFont typeface="Wingdings" panose="05000000000000000000" charset="0"/>
              <a:buChar char="v"/>
            </a:pPr>
            <a:endParaRPr lang="en-US" dirty="0">
              <a:solidFill>
                <a:schemeClr val="accent6">
                  <a:lumMod val="75000"/>
                </a:schemeClr>
              </a:solidFill>
              <a:latin typeface="Microsoft YaHei" panose="020B0503020204020204" charset="-122"/>
              <a:ea typeface="Microsoft YaHei" panose="020B0503020204020204" charset="-122"/>
            </a:endParaRPr>
          </a:p>
        </p:txBody>
      </p:sp>
      <p:grpSp>
        <p:nvGrpSpPr>
          <p:cNvPr id="2" name="Group 1">
            <a:extLst>
              <a:ext uri="{FF2B5EF4-FFF2-40B4-BE49-F238E27FC236}">
                <a16:creationId xmlns:a16="http://schemas.microsoft.com/office/drawing/2014/main" id="{B82C413A-92D7-0C01-60E4-4C4BF6EA3671}"/>
              </a:ext>
            </a:extLst>
          </p:cNvPr>
          <p:cNvGrpSpPr/>
          <p:nvPr/>
        </p:nvGrpSpPr>
        <p:grpSpPr>
          <a:xfrm>
            <a:off x="2798037" y="2354851"/>
            <a:ext cx="4197132" cy="2451953"/>
            <a:chOff x="751523" y="2507251"/>
            <a:chExt cx="4197132" cy="2451953"/>
          </a:xfrm>
        </p:grpSpPr>
        <p:sp>
          <p:nvSpPr>
            <p:cNvPr id="5" name="TextBox 4">
              <a:extLst>
                <a:ext uri="{FF2B5EF4-FFF2-40B4-BE49-F238E27FC236}">
                  <a16:creationId xmlns:a16="http://schemas.microsoft.com/office/drawing/2014/main" id="{AC83C6D0-E0FD-44D2-1006-E50EFB230145}"/>
                </a:ext>
              </a:extLst>
            </p:cNvPr>
            <p:cNvSpPr txBox="1"/>
            <p:nvPr/>
          </p:nvSpPr>
          <p:spPr>
            <a:xfrm>
              <a:off x="751523" y="2507251"/>
              <a:ext cx="4197132" cy="2451953"/>
            </a:xfrm>
            <a:prstGeom prst="rect">
              <a:avLst/>
            </a:prstGeom>
            <a:noFill/>
          </p:spPr>
          <p:txBody>
            <a:bodyPr wrap="square">
              <a:spAutoFit/>
            </a:bodyPr>
            <a:lstStyle/>
            <a:p>
              <a:pPr marR="5080" algn="ctr" eaLnBrk="1" hangingPunct="1">
                <a:spcBef>
                  <a:spcPts val="430"/>
                </a:spcBef>
                <a:tabLst>
                  <a:tab pos="241300" algn="l"/>
                </a:tabLst>
                <a:defRPr/>
              </a:pPr>
              <a:r>
                <a:rPr lang="en-US" altLang="en-US" sz="5000" b="1" i="1" dirty="0">
                  <a:solidFill>
                    <a:schemeClr val="accent6">
                      <a:lumMod val="50000"/>
                    </a:schemeClr>
                  </a:solidFill>
                  <a:latin typeface="Bradley Hand ITC" panose="03070402050302030203" pitchFamily="66" charset="0"/>
                  <a:cs typeface="Biome Light" panose="020B0502040204020203" pitchFamily="34" charset="0"/>
                </a:rPr>
                <a:t>Thank You</a:t>
              </a:r>
            </a:p>
            <a:p>
              <a:pPr marR="5080" algn="ctr" eaLnBrk="1" hangingPunct="1">
                <a:spcBef>
                  <a:spcPts val="430"/>
                </a:spcBef>
                <a:tabLst>
                  <a:tab pos="241300" algn="l"/>
                </a:tabLst>
                <a:defRPr/>
              </a:pPr>
              <a:r>
                <a:rPr lang="en-US" altLang="en-US" sz="5000" b="1" dirty="0">
                  <a:solidFill>
                    <a:srgbClr val="FF0000"/>
                  </a:solidFill>
                  <a:latin typeface="Bradley Hand ITC" panose="03070402050302030203" pitchFamily="66" charset="0"/>
                  <a:cs typeface="Biome Light" panose="020B0502040204020203" pitchFamily="34" charset="0"/>
                </a:rPr>
                <a:t>Any Questions</a:t>
              </a:r>
            </a:p>
          </p:txBody>
        </p:sp>
        <p:pic>
          <p:nvPicPr>
            <p:cNvPr id="6" name="Graphic 5" descr="Help with solid fill">
              <a:extLst>
                <a:ext uri="{FF2B5EF4-FFF2-40B4-BE49-F238E27FC236}">
                  <a16:creationId xmlns:a16="http://schemas.microsoft.com/office/drawing/2014/main" id="{F78E98A6-2594-F3E6-32D5-0F9DA8F585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06620" y="3383280"/>
              <a:ext cx="914400" cy="914400"/>
            </a:xfrm>
            <a:prstGeom prst="rect">
              <a:avLst/>
            </a:prstGeom>
          </p:spPr>
        </p:pic>
      </p:grpSp>
      <p:pic>
        <p:nvPicPr>
          <p:cNvPr id="7" name="Picture 6">
            <a:extLst>
              <a:ext uri="{FF2B5EF4-FFF2-40B4-BE49-F238E27FC236}">
                <a16:creationId xmlns:a16="http://schemas.microsoft.com/office/drawing/2014/main" id="{032822F4-56D4-AB90-F79D-271CA1E8958D}"/>
              </a:ext>
            </a:extLst>
          </p:cNvPr>
          <p:cNvPicPr>
            <a:picLocks noChangeAspect="1"/>
          </p:cNvPicPr>
          <p:nvPr/>
        </p:nvPicPr>
        <p:blipFill>
          <a:blip r:embed="rId5"/>
          <a:stretch>
            <a:fillRect/>
          </a:stretch>
        </p:blipFill>
        <p:spPr>
          <a:xfrm>
            <a:off x="7503418" y="2354851"/>
            <a:ext cx="3011548" cy="2697900"/>
          </a:xfrm>
          <a:prstGeom prst="rect">
            <a:avLst/>
          </a:prstGeom>
        </p:spPr>
      </p:pic>
    </p:spTree>
    <p:extLst>
      <p:ext uri="{BB962C8B-B14F-4D97-AF65-F5344CB8AC3E}">
        <p14:creationId xmlns:p14="http://schemas.microsoft.com/office/powerpoint/2010/main" val="703084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492419" y="3831978"/>
            <a:ext cx="8258175" cy="835025"/>
          </a:xfrm>
          <a:solidFill>
            <a:schemeClr val="accent3">
              <a:lumMod val="40000"/>
              <a:lumOff val="60000"/>
            </a:schemeClr>
          </a:solidFill>
        </p:spPr>
        <p:txBody>
          <a:bodyPr>
            <a:normAutofit/>
          </a:bodyPr>
          <a:lstStyle/>
          <a:p>
            <a:r>
              <a:rPr lang="en-US" sz="3200" b="1" dirty="0">
                <a:latin typeface="Calibri" panose="020F0502020204030204" pitchFamily="34" charset="0"/>
                <a:cs typeface="Calibri" panose="020F0502020204030204" pitchFamily="34" charset="0"/>
              </a:rPr>
              <a:t>DISABILITIES AND HOW TO IDENTIFY THEM</a:t>
            </a:r>
          </a:p>
        </p:txBody>
      </p:sp>
      <p:pic>
        <p:nvPicPr>
          <p:cNvPr id="4" name="Picture 3" descr="C:\Users\JOSEPH\Desktop\logo_nudipu.png"/>
          <p:cNvPicPr/>
          <p:nvPr/>
        </p:nvPicPr>
        <p:blipFill>
          <a:blip r:embed="rId2">
            <a:extLst>
              <a:ext uri="{28A0092B-C50C-407E-A947-70E740481C1C}">
                <a14:useLocalDpi xmlns:a14="http://schemas.microsoft.com/office/drawing/2010/main" val="0"/>
              </a:ext>
            </a:extLst>
          </a:blip>
          <a:srcRect/>
          <a:stretch>
            <a:fillRect/>
          </a:stretch>
        </p:blipFill>
        <p:spPr bwMode="auto">
          <a:xfrm>
            <a:off x="4749353" y="422028"/>
            <a:ext cx="2693294" cy="3006972"/>
          </a:xfrm>
          <a:prstGeom prst="rect">
            <a:avLst/>
          </a:prstGeom>
          <a:noFill/>
          <a:ln>
            <a:noFill/>
          </a:ln>
        </p:spPr>
      </p:pic>
    </p:spTree>
    <p:extLst>
      <p:ext uri="{BB962C8B-B14F-4D97-AF65-F5344CB8AC3E}">
        <p14:creationId xmlns:p14="http://schemas.microsoft.com/office/powerpoint/2010/main" val="4273795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133852" y="214314"/>
            <a:ext cx="4438650" cy="1165225"/>
          </a:xfrm>
        </p:spPr>
        <p:txBody>
          <a:bodyPr>
            <a:normAutofit/>
          </a:bodyPr>
          <a:lstStyle/>
          <a:p>
            <a:pPr algn="l"/>
            <a:r>
              <a:rPr lang="en-US" sz="3200" b="1" dirty="0">
                <a:solidFill>
                  <a:srgbClr val="351BA5"/>
                </a:solidFill>
                <a:latin typeface="Calibri" panose="020F0502020204030204" pitchFamily="34" charset="0"/>
                <a:cs typeface="Calibri" panose="020F0502020204030204" pitchFamily="34" charset="0"/>
              </a:rPr>
              <a:t>Definition of Disability </a:t>
            </a:r>
          </a:p>
        </p:txBody>
      </p:sp>
      <p:sp>
        <p:nvSpPr>
          <p:cNvPr id="3" name="Subtitle 2"/>
          <p:cNvSpPr>
            <a:spLocks noGrp="1"/>
          </p:cNvSpPr>
          <p:nvPr>
            <p:ph type="subTitle" idx="4294967295"/>
          </p:nvPr>
        </p:nvSpPr>
        <p:spPr>
          <a:xfrm>
            <a:off x="1657350" y="1638300"/>
            <a:ext cx="9848850" cy="3981450"/>
          </a:xfrm>
          <a:solidFill>
            <a:schemeClr val="bg1"/>
          </a:solidFill>
        </p:spPr>
        <p:txBody>
          <a:bodyPr>
            <a:normAutofit/>
          </a:bodyPr>
          <a:lstStyle/>
          <a:p>
            <a:pPr algn="l"/>
            <a:endParaRPr lang="en-US" sz="4400" dirty="0">
              <a:latin typeface="Calibri" pitchFamily="34" charset="0"/>
            </a:endParaRPr>
          </a:p>
          <a:p>
            <a:pPr algn="l"/>
            <a:r>
              <a:rPr lang="en-US" sz="3200" dirty="0">
                <a:latin typeface="Calibri" pitchFamily="34" charset="0"/>
              </a:rPr>
              <a:t>Disability is “a substantial functional limitation of a person’s daily life activities caused by the </a:t>
            </a:r>
            <a:r>
              <a:rPr lang="en-US" sz="3200" dirty="0">
                <a:solidFill>
                  <a:srgbClr val="6135DD"/>
                </a:solidFill>
                <a:latin typeface="Calibri" pitchFamily="34" charset="0"/>
              </a:rPr>
              <a:t>Physical</a:t>
            </a:r>
            <a:r>
              <a:rPr lang="en-US" sz="3200" dirty="0">
                <a:latin typeface="Calibri" pitchFamily="34" charset="0"/>
              </a:rPr>
              <a:t>, </a:t>
            </a:r>
            <a:r>
              <a:rPr lang="en-US" sz="3200" dirty="0">
                <a:solidFill>
                  <a:srgbClr val="6135DD"/>
                </a:solidFill>
                <a:latin typeface="Calibri" pitchFamily="34" charset="0"/>
              </a:rPr>
              <a:t>mental</a:t>
            </a:r>
            <a:r>
              <a:rPr lang="en-US" sz="3200" dirty="0">
                <a:latin typeface="Calibri" pitchFamily="34" charset="0"/>
              </a:rPr>
              <a:t> or </a:t>
            </a:r>
            <a:r>
              <a:rPr lang="en-US" sz="3200" dirty="0">
                <a:solidFill>
                  <a:srgbClr val="6135DD"/>
                </a:solidFill>
                <a:latin typeface="Calibri" pitchFamily="34" charset="0"/>
              </a:rPr>
              <a:t>sensory</a:t>
            </a:r>
            <a:r>
              <a:rPr lang="en-US" sz="3200" dirty="0">
                <a:latin typeface="Calibri" pitchFamily="34" charset="0"/>
              </a:rPr>
              <a:t> </a:t>
            </a:r>
            <a:r>
              <a:rPr lang="en-US" sz="3200" dirty="0">
                <a:solidFill>
                  <a:srgbClr val="2715AB"/>
                </a:solidFill>
                <a:latin typeface="Calibri" pitchFamily="34" charset="0"/>
              </a:rPr>
              <a:t>impairment</a:t>
            </a:r>
            <a:r>
              <a:rPr lang="en-US" sz="3200" dirty="0">
                <a:latin typeface="Calibri" pitchFamily="34" charset="0"/>
              </a:rPr>
              <a:t> and </a:t>
            </a:r>
            <a:r>
              <a:rPr lang="en-US" sz="3200" dirty="0">
                <a:solidFill>
                  <a:schemeClr val="bg2">
                    <a:lumMod val="10000"/>
                  </a:schemeClr>
                </a:solidFill>
                <a:latin typeface="Calibri" pitchFamily="34" charset="0"/>
              </a:rPr>
              <a:t>environment barriers, resulting in limited participation in society on equal basis with others and includes an </a:t>
            </a:r>
            <a:r>
              <a:rPr lang="en-US" sz="3200" dirty="0">
                <a:latin typeface="Calibri" pitchFamily="34" charset="0"/>
              </a:rPr>
              <a:t>impairment specified in schedule 3 of The Persons with Disability Act, 2020</a:t>
            </a:r>
            <a:r>
              <a:rPr lang="en-US" sz="4400" dirty="0">
                <a:latin typeface="Calibri" pitchFamily="34" charset="0"/>
              </a:rPr>
              <a:t>”</a:t>
            </a:r>
          </a:p>
          <a:p>
            <a:pPr algn="l"/>
            <a:endParaRPr lang="en-US" sz="4000" dirty="0">
              <a:latin typeface="Calibri" pitchFamily="34" charset="0"/>
            </a:endParaRPr>
          </a:p>
          <a:p>
            <a:pPr algn="l"/>
            <a:endParaRPr lang="en-US" sz="3600" dirty="0">
              <a:latin typeface="Calibri" pitchFamily="34" charset="0"/>
            </a:endParaRPr>
          </a:p>
        </p:txBody>
      </p:sp>
      <p:pic>
        <p:nvPicPr>
          <p:cNvPr id="4" name="Picture 3"/>
          <p:cNvPicPr/>
          <p:nvPr/>
        </p:nvPicPr>
        <p:blipFill>
          <a:blip r:embed="rId3" cstate="print"/>
          <a:srcRect/>
          <a:stretch>
            <a:fillRect/>
          </a:stretch>
        </p:blipFill>
        <p:spPr bwMode="auto">
          <a:xfrm>
            <a:off x="2476500" y="214314"/>
            <a:ext cx="1143000" cy="898524"/>
          </a:xfrm>
          <a:prstGeom prst="rect">
            <a:avLst/>
          </a:prstGeom>
          <a:noFill/>
          <a:ln w="9525">
            <a:noFill/>
            <a:miter lim="800000"/>
            <a:headEnd/>
            <a:tailEnd/>
          </a:ln>
        </p:spPr>
      </p:pic>
    </p:spTree>
    <p:extLst>
      <p:ext uri="{BB962C8B-B14F-4D97-AF65-F5344CB8AC3E}">
        <p14:creationId xmlns:p14="http://schemas.microsoft.com/office/powerpoint/2010/main" val="269155131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781425" y="111125"/>
            <a:ext cx="4629150" cy="1165225"/>
          </a:xfrm>
        </p:spPr>
        <p:txBody>
          <a:bodyPr>
            <a:normAutofit/>
          </a:bodyPr>
          <a:lstStyle/>
          <a:p>
            <a:pPr algn="l"/>
            <a:r>
              <a:rPr lang="en-US" sz="3200" b="1" dirty="0">
                <a:solidFill>
                  <a:srgbClr val="2715AB"/>
                </a:solidFill>
                <a:latin typeface="Calibri" panose="020F0502020204030204" pitchFamily="34" charset="0"/>
                <a:cs typeface="Calibri" panose="020F0502020204030204" pitchFamily="34" charset="0"/>
              </a:rPr>
              <a:t>Disability</a:t>
            </a:r>
            <a:r>
              <a:rPr lang="en-US" sz="4000" b="1" dirty="0">
                <a:solidFill>
                  <a:srgbClr val="6135DD"/>
                </a:solidFill>
                <a:latin typeface="Century Gothic" pitchFamily="34" charset="0"/>
              </a:rPr>
              <a:t> </a:t>
            </a:r>
          </a:p>
        </p:txBody>
      </p:sp>
      <p:sp>
        <p:nvSpPr>
          <p:cNvPr id="3" name="Subtitle 2"/>
          <p:cNvSpPr>
            <a:spLocks noGrp="1"/>
          </p:cNvSpPr>
          <p:nvPr>
            <p:ph type="subTitle" idx="4294967295"/>
          </p:nvPr>
        </p:nvSpPr>
        <p:spPr>
          <a:xfrm>
            <a:off x="1581150" y="1409700"/>
            <a:ext cx="10077450" cy="4705350"/>
          </a:xfrm>
          <a:solidFill>
            <a:schemeClr val="bg1"/>
          </a:solidFill>
        </p:spPr>
        <p:txBody>
          <a:bodyPr>
            <a:normAutofit/>
          </a:bodyPr>
          <a:lstStyle/>
          <a:p>
            <a:pPr algn="l"/>
            <a:endParaRPr lang="en-US" sz="4400" dirty="0">
              <a:solidFill>
                <a:srgbClr val="FF0000"/>
              </a:solidFill>
              <a:latin typeface="Calibri" pitchFamily="34" charset="0"/>
            </a:endParaRPr>
          </a:p>
          <a:p>
            <a:pPr algn="l"/>
            <a:r>
              <a:rPr lang="en-US" sz="3200" dirty="0">
                <a:solidFill>
                  <a:srgbClr val="FF0000"/>
                </a:solidFill>
                <a:latin typeface="Calibri" pitchFamily="34" charset="0"/>
              </a:rPr>
              <a:t>Impairment and Barrier(s) = Disability </a:t>
            </a:r>
            <a:endParaRPr lang="en-US" sz="4400" dirty="0">
              <a:latin typeface="Calibri" pitchFamily="34" charset="0"/>
            </a:endParaRPr>
          </a:p>
          <a:p>
            <a:pPr algn="just"/>
            <a:r>
              <a:rPr lang="en-US" sz="3200" u="sng" dirty="0"/>
              <a:t>An </a:t>
            </a:r>
            <a:r>
              <a:rPr lang="en-US" sz="3200" b="1" u="sng" dirty="0"/>
              <a:t>impairment</a:t>
            </a:r>
            <a:r>
              <a:rPr lang="en-US" sz="3200" u="sng" dirty="0"/>
              <a:t> </a:t>
            </a:r>
            <a:r>
              <a:rPr lang="en-US" sz="3200" dirty="0"/>
              <a:t>is a loss of function of any part of the body. (eyes, ears, mind, legs, hands, spinal </a:t>
            </a:r>
            <a:r>
              <a:rPr lang="en-US" sz="3200" dirty="0" err="1"/>
              <a:t>etc</a:t>
            </a:r>
            <a:r>
              <a:rPr lang="en-US" sz="3200" dirty="0"/>
              <a:t>)</a:t>
            </a:r>
          </a:p>
          <a:p>
            <a:pPr algn="just"/>
            <a:endParaRPr lang="en-US" sz="3200" u="sng" dirty="0"/>
          </a:p>
          <a:p>
            <a:pPr algn="just"/>
            <a:r>
              <a:rPr lang="en-US" sz="3200" u="sng" dirty="0"/>
              <a:t>A</a:t>
            </a:r>
            <a:r>
              <a:rPr lang="en-US" sz="3200" b="1" u="sng" dirty="0"/>
              <a:t> Barrier</a:t>
            </a:r>
            <a:r>
              <a:rPr lang="en-US" sz="3200" b="1" dirty="0"/>
              <a:t> </a:t>
            </a:r>
            <a:r>
              <a:rPr lang="en-US" sz="3200" dirty="0"/>
              <a:t>is any visible or invisible obstacle that denies a person with disability opportunity to freely utilize their environment or access a service</a:t>
            </a:r>
            <a:r>
              <a:rPr lang="en-US" sz="4000" dirty="0"/>
              <a:t>. </a:t>
            </a:r>
            <a:endParaRPr lang="en-US" i="1" dirty="0">
              <a:solidFill>
                <a:schemeClr val="tx1"/>
              </a:solidFill>
              <a:latin typeface="Calibri" pitchFamily="34" charset="0"/>
            </a:endParaRPr>
          </a:p>
        </p:txBody>
      </p:sp>
      <p:pic>
        <p:nvPicPr>
          <p:cNvPr id="4" name="Picture 3"/>
          <p:cNvPicPr/>
          <p:nvPr/>
        </p:nvPicPr>
        <p:blipFill>
          <a:blip r:embed="rId3" cstate="print"/>
          <a:srcRect/>
          <a:stretch>
            <a:fillRect/>
          </a:stretch>
        </p:blipFill>
        <p:spPr bwMode="auto">
          <a:xfrm>
            <a:off x="1905000" y="244476"/>
            <a:ext cx="1143000" cy="898524"/>
          </a:xfrm>
          <a:prstGeom prst="rect">
            <a:avLst/>
          </a:prstGeom>
          <a:noFill/>
          <a:ln w="9525">
            <a:noFill/>
            <a:miter lim="800000"/>
            <a:headEnd/>
            <a:tailEnd/>
          </a:ln>
        </p:spPr>
      </p:pic>
    </p:spTree>
    <p:extLst>
      <p:ext uri="{BB962C8B-B14F-4D97-AF65-F5344CB8AC3E}">
        <p14:creationId xmlns:p14="http://schemas.microsoft.com/office/powerpoint/2010/main" val="308066543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38005-97B6-FB90-165D-0B9AA28A9FCA}"/>
              </a:ext>
            </a:extLst>
          </p:cNvPr>
          <p:cNvSpPr>
            <a:spLocks noGrp="1"/>
          </p:cNvSpPr>
          <p:nvPr>
            <p:ph type="title" idx="4294967295"/>
          </p:nvPr>
        </p:nvSpPr>
        <p:spPr>
          <a:xfrm>
            <a:off x="1962150" y="6019"/>
            <a:ext cx="8972550" cy="762000"/>
          </a:xfrm>
        </p:spPr>
        <p:txBody>
          <a:bodyPr>
            <a:noAutofit/>
          </a:bodyPr>
          <a:lstStyle/>
          <a:p>
            <a:r>
              <a:rPr lang="en-US" sz="3200" b="1" dirty="0">
                <a:solidFill>
                  <a:srgbClr val="FF0000"/>
                </a:solidFill>
              </a:rPr>
              <a:t>Disability categories and how to identify them</a:t>
            </a:r>
            <a:endParaRPr lang="en-UG" sz="3200" b="1" dirty="0">
              <a:solidFill>
                <a:srgbClr val="FF0000"/>
              </a:solidFill>
            </a:endParaRPr>
          </a:p>
        </p:txBody>
      </p:sp>
      <p:graphicFrame>
        <p:nvGraphicFramePr>
          <p:cNvPr id="4" name="Content Placeholder 3">
            <a:extLst>
              <a:ext uri="{FF2B5EF4-FFF2-40B4-BE49-F238E27FC236}">
                <a16:creationId xmlns:a16="http://schemas.microsoft.com/office/drawing/2014/main" id="{3C396C55-A626-0121-D144-9FB9E83D89AF}"/>
              </a:ext>
            </a:extLst>
          </p:cNvPr>
          <p:cNvGraphicFramePr>
            <a:graphicFrameLocks noGrp="1"/>
          </p:cNvGraphicFramePr>
          <p:nvPr>
            <p:ph idx="4294967295"/>
            <p:extLst>
              <p:ext uri="{D42A27DB-BD31-4B8C-83A1-F6EECF244321}">
                <p14:modId xmlns:p14="http://schemas.microsoft.com/office/powerpoint/2010/main" val="163480158"/>
              </p:ext>
            </p:extLst>
          </p:nvPr>
        </p:nvGraphicFramePr>
        <p:xfrm>
          <a:off x="1619250" y="889966"/>
          <a:ext cx="10229850" cy="5547360"/>
        </p:xfrm>
        <a:graphic>
          <a:graphicData uri="http://schemas.openxmlformats.org/drawingml/2006/table">
            <a:tbl>
              <a:tblPr firstRow="1" bandRow="1">
                <a:tableStyleId>{5C22544A-7EE6-4342-B048-85BDC9FD1C3A}</a:tableStyleId>
              </a:tblPr>
              <a:tblGrid>
                <a:gridCol w="3064993">
                  <a:extLst>
                    <a:ext uri="{9D8B030D-6E8A-4147-A177-3AD203B41FA5}">
                      <a16:colId xmlns:a16="http://schemas.microsoft.com/office/drawing/2014/main" val="1176835184"/>
                    </a:ext>
                  </a:extLst>
                </a:gridCol>
                <a:gridCol w="7164857">
                  <a:extLst>
                    <a:ext uri="{9D8B030D-6E8A-4147-A177-3AD203B41FA5}">
                      <a16:colId xmlns:a16="http://schemas.microsoft.com/office/drawing/2014/main" val="4161427217"/>
                    </a:ext>
                  </a:extLst>
                </a:gridCol>
              </a:tblGrid>
              <a:tr h="281265">
                <a:tc>
                  <a:txBody>
                    <a:bodyPr/>
                    <a:lstStyle/>
                    <a:p>
                      <a:r>
                        <a:rPr lang="en-US" sz="2000" dirty="0"/>
                        <a:t>Disability</a:t>
                      </a:r>
                      <a:endParaRPr lang="en-UG" sz="2000" dirty="0"/>
                    </a:p>
                  </a:txBody>
                  <a:tcPr/>
                </a:tc>
                <a:tc>
                  <a:txBody>
                    <a:bodyPr/>
                    <a:lstStyle/>
                    <a:p>
                      <a:r>
                        <a:rPr lang="en-US" sz="2000" dirty="0"/>
                        <a:t>How to identify it </a:t>
                      </a:r>
                      <a:endParaRPr lang="en-UG" sz="2000" dirty="0"/>
                    </a:p>
                  </a:txBody>
                  <a:tcPr/>
                </a:tc>
                <a:extLst>
                  <a:ext uri="{0D108BD9-81ED-4DB2-BD59-A6C34878D82A}">
                    <a16:rowId xmlns:a16="http://schemas.microsoft.com/office/drawing/2014/main" val="445825438"/>
                  </a:ext>
                </a:extLst>
              </a:tr>
              <a:tr h="8589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effectLst/>
                          <a:latin typeface="Calibri" panose="020F0502020204030204" pitchFamily="34" charset="0"/>
                          <a:ea typeface="Calibri" panose="020F0502020204030204" pitchFamily="34" charset="0"/>
                          <a:cs typeface="Calibri" panose="020F0502020204030204" pitchFamily="34" charset="0"/>
                        </a:rPr>
                        <a:t>Mental disability </a:t>
                      </a:r>
                      <a:r>
                        <a:rPr lang="en-GB" sz="2000" dirty="0">
                          <a:effectLst/>
                          <a:latin typeface="Calibri" panose="020F0502020204030204" pitchFamily="34" charset="0"/>
                          <a:ea typeface="Calibri" panose="020F0502020204030204" pitchFamily="34" charset="0"/>
                          <a:cs typeface="Calibri" panose="020F0502020204030204" pitchFamily="34" charset="0"/>
                        </a:rPr>
                        <a:t>including psychiatric disability and learning disability</a:t>
                      </a:r>
                      <a:endParaRPr lang="en-UG" sz="2000" dirty="0">
                        <a:effectLst/>
                        <a:latin typeface="Calibri" panose="020F0502020204030204" pitchFamily="34" charset="0"/>
                        <a:ea typeface="Calibri" panose="020F0502020204030204" pitchFamily="34" charset="0"/>
                        <a:cs typeface="Calibri" panose="020F0502020204030204" pitchFamily="34" charset="0"/>
                      </a:endParaRPr>
                    </a:p>
                    <a:p>
                      <a:endParaRPr lang="en-UG" sz="2000" dirty="0"/>
                    </a:p>
                  </a:txBody>
                  <a:tcPr/>
                </a:tc>
                <a:tc>
                  <a:txBody>
                    <a:bodyPr/>
                    <a:lstStyle/>
                    <a:p>
                      <a:r>
                        <a:rPr lang="en-US" sz="2000" b="0" i="0" kern="1200" dirty="0">
                          <a:solidFill>
                            <a:schemeClr val="dk1"/>
                          </a:solidFill>
                          <a:effectLst/>
                          <a:latin typeface="+mn-lt"/>
                          <a:ea typeface="+mn-ea"/>
                          <a:cs typeface="+mn-cs"/>
                        </a:rPr>
                        <a:t>Depression, anxiety disorders, and elevated stress levels are the most common, sometimes leading to suicide attempts. They have difficulty remembering things. They also have difficulties with self care</a:t>
                      </a:r>
                      <a:endParaRPr lang="en-UG" sz="2000" dirty="0"/>
                    </a:p>
                  </a:txBody>
                  <a:tcPr/>
                </a:tc>
                <a:extLst>
                  <a:ext uri="{0D108BD9-81ED-4DB2-BD59-A6C34878D82A}">
                    <a16:rowId xmlns:a16="http://schemas.microsoft.com/office/drawing/2014/main" val="2507197196"/>
                  </a:ext>
                </a:extLst>
              </a:tr>
              <a:tr h="11096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effectLst/>
                          <a:latin typeface="Calibri" panose="020F0502020204030204" pitchFamily="34" charset="0"/>
                          <a:ea typeface="Calibri" panose="020F0502020204030204" pitchFamily="34" charset="0"/>
                          <a:cs typeface="Calibri" panose="020F0502020204030204" pitchFamily="34" charset="0"/>
                        </a:rPr>
                        <a:t>Little people </a:t>
                      </a:r>
                      <a:r>
                        <a:rPr lang="en-GB" sz="2000" dirty="0">
                          <a:effectLst/>
                          <a:latin typeface="Calibri" panose="020F0502020204030204" pitchFamily="34" charset="0"/>
                          <a:ea typeface="Calibri" panose="020F0502020204030204" pitchFamily="34" charset="0"/>
                          <a:cs typeface="Calibri" panose="020F0502020204030204" pitchFamily="34" charset="0"/>
                        </a:rPr>
                        <a:t>/ people of short stature</a:t>
                      </a:r>
                      <a:endParaRPr lang="en-UG" sz="2000" dirty="0">
                        <a:effectLst/>
                        <a:latin typeface="Calibri" panose="020F0502020204030204" pitchFamily="34" charset="0"/>
                        <a:ea typeface="Calibri" panose="020F0502020204030204" pitchFamily="34" charset="0"/>
                        <a:cs typeface="Calibri" panose="020F0502020204030204" pitchFamily="34" charset="0"/>
                      </a:endParaRPr>
                    </a:p>
                    <a:p>
                      <a:endParaRPr lang="en-UG" sz="2000" dirty="0"/>
                    </a:p>
                  </a:txBody>
                  <a:tcPr/>
                </a:tc>
                <a:tc>
                  <a:txBody>
                    <a:bodyPr/>
                    <a:lstStyle/>
                    <a:p>
                      <a:r>
                        <a:rPr lang="en-US" sz="2000" dirty="0"/>
                        <a:t>Dwarfism is the medical name for people of short stature also known as little people. Dwarfism is defined as being less than 147 centimeters tall due to some kind of medical condition  (Aki and Paw </a:t>
                      </a:r>
                      <a:r>
                        <a:rPr lang="en-US" sz="2000" dirty="0" err="1"/>
                        <a:t>Paw</a:t>
                      </a:r>
                      <a:r>
                        <a:rPr lang="en-US" sz="2000" dirty="0"/>
                        <a:t>, Sarah Short the musician</a:t>
                      </a:r>
                      <a:endParaRPr lang="en-UG" sz="2000" dirty="0"/>
                    </a:p>
                  </a:txBody>
                  <a:tcPr/>
                </a:tc>
                <a:extLst>
                  <a:ext uri="{0D108BD9-81ED-4DB2-BD59-A6C34878D82A}">
                    <a16:rowId xmlns:a16="http://schemas.microsoft.com/office/drawing/2014/main" val="1214398888"/>
                  </a:ext>
                </a:extLst>
              </a:tr>
              <a:tr h="2246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Persons with </a:t>
                      </a:r>
                      <a:r>
                        <a:rPr lang="en-GB" sz="2000" b="1" dirty="0">
                          <a:effectLst/>
                          <a:latin typeface="Calibri" panose="020F0502020204030204" pitchFamily="34" charset="0"/>
                          <a:ea typeface="Calibri" panose="020F0502020204030204" pitchFamily="34" charset="0"/>
                          <a:cs typeface="Calibri" panose="020F0502020204030204" pitchFamily="34" charset="0"/>
                        </a:rPr>
                        <a:t>Albinism</a:t>
                      </a:r>
                      <a:endParaRPr lang="en-UG" sz="2000" b="1" dirty="0">
                        <a:effectLst/>
                        <a:latin typeface="Calibri" panose="020F0502020204030204" pitchFamily="34" charset="0"/>
                        <a:ea typeface="Calibri" panose="020F0502020204030204" pitchFamily="34" charset="0"/>
                        <a:cs typeface="Calibri" panose="020F0502020204030204" pitchFamily="34" charset="0"/>
                      </a:endParaRPr>
                    </a:p>
                    <a:p>
                      <a:endParaRPr lang="en-UG" sz="2000" dirty="0"/>
                    </a:p>
                  </a:txBody>
                  <a:tcPr/>
                </a:tc>
                <a:tc>
                  <a:txBody>
                    <a:bodyPr/>
                    <a:lstStyle/>
                    <a:p>
                      <a:r>
                        <a:rPr lang="en-US" sz="2000" dirty="0"/>
                        <a:t>Persons lacking pigmentation</a:t>
                      </a:r>
                    </a:p>
                    <a:p>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dk1"/>
                          </a:solidFill>
                          <a:effectLst/>
                          <a:latin typeface="+mn-lt"/>
                          <a:ea typeface="+mn-ea"/>
                          <a:cs typeface="+mn-cs"/>
                        </a:rPr>
                        <a:t>Albinism has several challenges and among them is low vision, sun damage potentially resulting in skin cancer, and widespread discrimination due to ignorance. They use sunscreen lotion to reduce damage caused by the sun. They wear long sleeved dressing and put on huts to reduce problems associated with the sun. Use the </a:t>
                      </a:r>
                      <a:r>
                        <a:rPr lang="en-US" sz="2000" b="0" dirty="0"/>
                        <a:t>Magnifier</a:t>
                      </a:r>
                      <a:r>
                        <a:rPr lang="en-US" sz="2000" b="0" baseline="0" dirty="0"/>
                        <a:t> </a:t>
                      </a:r>
                      <a:r>
                        <a:rPr lang="en-US" sz="2000" b="0" dirty="0"/>
                        <a:t> lens for reading.</a:t>
                      </a:r>
                      <a:endParaRPr lang="en-UG" sz="2000" dirty="0"/>
                    </a:p>
                  </a:txBody>
                  <a:tcPr/>
                </a:tc>
                <a:extLst>
                  <a:ext uri="{0D108BD9-81ED-4DB2-BD59-A6C34878D82A}">
                    <a16:rowId xmlns:a16="http://schemas.microsoft.com/office/drawing/2014/main" val="3219612957"/>
                  </a:ext>
                </a:extLst>
              </a:tr>
            </a:tbl>
          </a:graphicData>
        </a:graphic>
      </p:graphicFrame>
      <p:pic>
        <p:nvPicPr>
          <p:cNvPr id="6" name="Picture 5">
            <a:extLst>
              <a:ext uri="{FF2B5EF4-FFF2-40B4-BE49-F238E27FC236}">
                <a16:creationId xmlns:a16="http://schemas.microsoft.com/office/drawing/2014/main" id="{DEFDAAFA-8D56-AD71-CA82-26C9B33541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3101" y="4805984"/>
            <a:ext cx="1238250" cy="1162050"/>
          </a:xfrm>
          <a:prstGeom prst="rect">
            <a:avLst/>
          </a:prstGeom>
          <a:noFill/>
          <a:ln>
            <a:noFill/>
          </a:ln>
        </p:spPr>
      </p:pic>
    </p:spTree>
    <p:extLst>
      <p:ext uri="{BB962C8B-B14F-4D97-AF65-F5344CB8AC3E}">
        <p14:creationId xmlns:p14="http://schemas.microsoft.com/office/powerpoint/2010/main" val="3933841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38005-97B6-FB90-165D-0B9AA28A9FCA}"/>
              </a:ext>
            </a:extLst>
          </p:cNvPr>
          <p:cNvSpPr>
            <a:spLocks noGrp="1"/>
          </p:cNvSpPr>
          <p:nvPr>
            <p:ph type="title" idx="4294967295"/>
          </p:nvPr>
        </p:nvSpPr>
        <p:spPr>
          <a:xfrm>
            <a:off x="1943100" y="-144463"/>
            <a:ext cx="8667750" cy="1325563"/>
          </a:xfrm>
        </p:spPr>
        <p:txBody>
          <a:bodyPr>
            <a:normAutofit/>
          </a:bodyPr>
          <a:lstStyle/>
          <a:p>
            <a:r>
              <a:rPr lang="en-US" sz="3200" b="1" dirty="0">
                <a:solidFill>
                  <a:srgbClr val="FF0000"/>
                </a:solidFill>
              </a:rPr>
              <a:t>Disability categories and how to identify them</a:t>
            </a:r>
            <a:endParaRPr lang="en-UG" sz="3200" b="1" dirty="0">
              <a:solidFill>
                <a:srgbClr val="FF0000"/>
              </a:solidFill>
            </a:endParaRPr>
          </a:p>
        </p:txBody>
      </p:sp>
      <p:graphicFrame>
        <p:nvGraphicFramePr>
          <p:cNvPr id="4" name="Content Placeholder 3">
            <a:extLst>
              <a:ext uri="{FF2B5EF4-FFF2-40B4-BE49-F238E27FC236}">
                <a16:creationId xmlns:a16="http://schemas.microsoft.com/office/drawing/2014/main" id="{3C396C55-A626-0121-D144-9FB9E83D89AF}"/>
              </a:ext>
            </a:extLst>
          </p:cNvPr>
          <p:cNvGraphicFramePr>
            <a:graphicFrameLocks noGrp="1"/>
          </p:cNvGraphicFramePr>
          <p:nvPr>
            <p:ph idx="4294967295"/>
            <p:extLst>
              <p:ext uri="{D42A27DB-BD31-4B8C-83A1-F6EECF244321}">
                <p14:modId xmlns:p14="http://schemas.microsoft.com/office/powerpoint/2010/main" val="1366030842"/>
              </p:ext>
            </p:extLst>
          </p:nvPr>
        </p:nvGraphicFramePr>
        <p:xfrm>
          <a:off x="1581150" y="792874"/>
          <a:ext cx="10439399" cy="5638800"/>
        </p:xfrm>
        <a:graphic>
          <a:graphicData uri="http://schemas.openxmlformats.org/drawingml/2006/table">
            <a:tbl>
              <a:tblPr firstRow="1" bandRow="1">
                <a:tableStyleId>{5C22544A-7EE6-4342-B048-85BDC9FD1C3A}</a:tableStyleId>
              </a:tblPr>
              <a:tblGrid>
                <a:gridCol w="3619500">
                  <a:extLst>
                    <a:ext uri="{9D8B030D-6E8A-4147-A177-3AD203B41FA5}">
                      <a16:colId xmlns:a16="http://schemas.microsoft.com/office/drawing/2014/main" val="1176835184"/>
                    </a:ext>
                  </a:extLst>
                </a:gridCol>
                <a:gridCol w="6819899">
                  <a:extLst>
                    <a:ext uri="{9D8B030D-6E8A-4147-A177-3AD203B41FA5}">
                      <a16:colId xmlns:a16="http://schemas.microsoft.com/office/drawing/2014/main" val="4161427217"/>
                    </a:ext>
                  </a:extLst>
                </a:gridCol>
              </a:tblGrid>
              <a:tr h="371313">
                <a:tc>
                  <a:txBody>
                    <a:bodyPr/>
                    <a:lstStyle/>
                    <a:p>
                      <a:r>
                        <a:rPr lang="en-US" sz="2000" dirty="0"/>
                        <a:t>Disability</a:t>
                      </a:r>
                      <a:endParaRPr lang="en-UG" sz="2000" dirty="0"/>
                    </a:p>
                  </a:txBody>
                  <a:tcPr/>
                </a:tc>
                <a:tc>
                  <a:txBody>
                    <a:bodyPr/>
                    <a:lstStyle/>
                    <a:p>
                      <a:r>
                        <a:rPr lang="en-US" sz="2000" dirty="0"/>
                        <a:t>How to identify it </a:t>
                      </a:r>
                      <a:endParaRPr lang="en-UG" sz="2000" dirty="0"/>
                    </a:p>
                  </a:txBody>
                  <a:tcPr/>
                </a:tc>
                <a:extLst>
                  <a:ext uri="{0D108BD9-81ED-4DB2-BD59-A6C34878D82A}">
                    <a16:rowId xmlns:a16="http://schemas.microsoft.com/office/drawing/2014/main" val="445825438"/>
                  </a:ext>
                </a:extLst>
              </a:tr>
              <a:tr h="1513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G" sz="2000" dirty="0">
                        <a:effectLst/>
                        <a:latin typeface="Calibri" panose="020F0502020204030204" pitchFamily="34" charset="0"/>
                        <a:ea typeface="Calibri" panose="020F0502020204030204" pitchFamily="34" charset="0"/>
                        <a:cs typeface="Calibri" panose="020F0502020204030204" pitchFamily="34" charset="0"/>
                      </a:endParaRPr>
                    </a:p>
                    <a:p>
                      <a:r>
                        <a:rPr lang="en-US" sz="2000"/>
                        <a:t>Epilepsy</a:t>
                      </a:r>
                      <a:endParaRPr lang="en-UG"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G" sz="2000" kern="1200" dirty="0">
                          <a:solidFill>
                            <a:schemeClr val="dk1"/>
                          </a:solidFill>
                          <a:effectLst/>
                          <a:latin typeface="+mn-lt"/>
                          <a:ea typeface="+mn-ea"/>
                          <a:cs typeface="+mn-cs"/>
                        </a:rPr>
                        <a:t>They suffer seizures. But normalize when put on anti-seizure medication (ASM) treatment, mostly monotherapy with phenobarbital, phenytoin or carbamazepine.  Locals are also trying to treat them using herbal medicines</a:t>
                      </a:r>
                      <a:r>
                        <a:rPr lang="en-US" sz="2000" kern="1200" dirty="0">
                          <a:solidFill>
                            <a:schemeClr val="dk1"/>
                          </a:solidFill>
                          <a:effectLst/>
                          <a:latin typeface="+mn-lt"/>
                          <a:ea typeface="+mn-ea"/>
                          <a:cs typeface="+mn-cs"/>
                        </a:rPr>
                        <a:t>. If they abandon treatment they experience seizures.</a:t>
                      </a:r>
                      <a:endParaRPr lang="en-UG" sz="2000" dirty="0"/>
                    </a:p>
                  </a:txBody>
                  <a:tcPr/>
                </a:tc>
                <a:extLst>
                  <a:ext uri="{0D108BD9-81ED-4DB2-BD59-A6C34878D82A}">
                    <a16:rowId xmlns:a16="http://schemas.microsoft.com/office/drawing/2014/main" val="2507197196"/>
                  </a:ext>
                </a:extLst>
              </a:tr>
              <a:tr h="656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G" sz="2000" dirty="0">
                        <a:effectLst/>
                        <a:latin typeface="Calibri" panose="020F0502020204030204" pitchFamily="34" charset="0"/>
                        <a:ea typeface="Calibri" panose="020F0502020204030204" pitchFamily="34" charset="0"/>
                        <a:cs typeface="Calibri" panose="020F0502020204030204" pitchFamily="34" charset="0"/>
                      </a:endParaRPr>
                    </a:p>
                    <a:p>
                      <a:r>
                        <a:rPr lang="en-US" sz="2000" dirty="0"/>
                        <a:t>Multiple Disability </a:t>
                      </a:r>
                      <a:endParaRPr lang="en-UG" sz="2000" dirty="0"/>
                    </a:p>
                  </a:txBody>
                  <a:tcPr/>
                </a:tc>
                <a:tc>
                  <a:txBody>
                    <a:bodyPr/>
                    <a:lstStyle/>
                    <a:p>
                      <a:r>
                        <a:rPr lang="en-US" sz="2000" dirty="0"/>
                        <a:t>Have more than one disability e.g. Physical disability and deafness.</a:t>
                      </a:r>
                      <a:endParaRPr lang="en-UG" sz="2000" dirty="0"/>
                    </a:p>
                  </a:txBody>
                  <a:tcPr/>
                </a:tc>
                <a:extLst>
                  <a:ext uri="{0D108BD9-81ED-4DB2-BD59-A6C34878D82A}">
                    <a16:rowId xmlns:a16="http://schemas.microsoft.com/office/drawing/2014/main" val="1214398888"/>
                  </a:ext>
                </a:extLst>
              </a:tr>
              <a:tr h="942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G" sz="2000" dirty="0">
                        <a:effectLst/>
                        <a:latin typeface="Calibri" panose="020F0502020204030204" pitchFamily="34" charset="0"/>
                        <a:ea typeface="Calibri" panose="020F0502020204030204" pitchFamily="34" charset="0"/>
                        <a:cs typeface="Calibri" panose="020F0502020204030204" pitchFamily="34" charset="0"/>
                      </a:endParaRPr>
                    </a:p>
                    <a:p>
                      <a:r>
                        <a:rPr lang="en-US" sz="2000"/>
                        <a:t>Deaf Blind</a:t>
                      </a:r>
                      <a:endParaRPr lang="en-UG" sz="2000" dirty="0"/>
                    </a:p>
                  </a:txBody>
                  <a:tcPr/>
                </a:tc>
                <a:tc>
                  <a:txBody>
                    <a:bodyPr/>
                    <a:lstStyle/>
                    <a:p>
                      <a:r>
                        <a:rPr lang="en-US" sz="2000" dirty="0"/>
                        <a:t>Have a combination of hearing impairment and sight impairment. One could be stronger than the other or one could be totally Blind and Deaf. Use tactile to communicate</a:t>
                      </a:r>
                      <a:endParaRPr lang="en-UG" sz="2000" dirty="0"/>
                    </a:p>
                  </a:txBody>
                  <a:tcPr/>
                </a:tc>
                <a:extLst>
                  <a:ext uri="{0D108BD9-81ED-4DB2-BD59-A6C34878D82A}">
                    <a16:rowId xmlns:a16="http://schemas.microsoft.com/office/drawing/2014/main" val="3219612957"/>
                  </a:ext>
                </a:extLst>
              </a:tr>
              <a:tr h="1799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cs typeface="Calibri" panose="020F0502020204030204" pitchFamily="34" charset="0"/>
                        </a:rPr>
                        <a:t>Physical disability caused by cerebral palsy, amputation of a limb, paralysis, deformity (hunchback, club feet), spina bifida and hydrocephalus</a:t>
                      </a:r>
                      <a:endParaRPr lang="en-UG" sz="2000" dirty="0">
                        <a:effectLst/>
                        <a:latin typeface="Calibri" panose="020F0502020204030204" pitchFamily="34" charset="0"/>
                        <a:ea typeface="Calibri" panose="020F0502020204030204" pitchFamily="34" charset="0"/>
                        <a:cs typeface="Calibri" panose="020F0502020204030204" pitchFamily="34" charset="0"/>
                      </a:endParaRPr>
                    </a:p>
                    <a:p>
                      <a:endParaRPr lang="en-UG" sz="2000" dirty="0"/>
                    </a:p>
                  </a:txBody>
                  <a:tcPr/>
                </a:tc>
                <a:tc>
                  <a:txBody>
                    <a:bodyPr/>
                    <a:lstStyle/>
                    <a:p>
                      <a:r>
                        <a:rPr lang="en-US" sz="2000" dirty="0"/>
                        <a:t>This is the commonest and easiest to see because it affects either hands or the legs. It includes those with hunchbacks, club feet, </a:t>
                      </a:r>
                      <a:r>
                        <a:rPr lang="en-US" sz="2000" dirty="0" err="1"/>
                        <a:t>etc</a:t>
                      </a:r>
                      <a:r>
                        <a:rPr lang="en-US" sz="2000" dirty="0"/>
                        <a:t> . Some can be seen using wheelchairs, </a:t>
                      </a:r>
                      <a:r>
                        <a:rPr lang="en-US" sz="2000" dirty="0" err="1"/>
                        <a:t>callipers</a:t>
                      </a:r>
                      <a:r>
                        <a:rPr lang="en-US" sz="2000" dirty="0"/>
                        <a:t>, crutches </a:t>
                      </a:r>
                      <a:r>
                        <a:rPr lang="en-US" sz="2000" dirty="0" err="1"/>
                        <a:t>etc</a:t>
                      </a:r>
                      <a:endParaRPr lang="en-US" sz="2000" dirty="0"/>
                    </a:p>
                    <a:p>
                      <a:r>
                        <a:rPr lang="en-US" sz="2000" dirty="0"/>
                        <a:t>Some use helpers to get around</a:t>
                      </a:r>
                      <a:endParaRPr lang="en-UG" sz="2000" dirty="0"/>
                    </a:p>
                  </a:txBody>
                  <a:tcPr/>
                </a:tc>
                <a:extLst>
                  <a:ext uri="{0D108BD9-81ED-4DB2-BD59-A6C34878D82A}">
                    <a16:rowId xmlns:a16="http://schemas.microsoft.com/office/drawing/2014/main" val="4283427214"/>
                  </a:ext>
                </a:extLst>
              </a:tr>
            </a:tbl>
          </a:graphicData>
        </a:graphic>
      </p:graphicFrame>
    </p:spTree>
    <p:extLst>
      <p:ext uri="{BB962C8B-B14F-4D97-AF65-F5344CB8AC3E}">
        <p14:creationId xmlns:p14="http://schemas.microsoft.com/office/powerpoint/2010/main" val="711860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38005-97B6-FB90-165D-0B9AA28A9FCA}"/>
              </a:ext>
            </a:extLst>
          </p:cNvPr>
          <p:cNvSpPr>
            <a:spLocks noGrp="1"/>
          </p:cNvSpPr>
          <p:nvPr>
            <p:ph type="title" idx="4294967295"/>
          </p:nvPr>
        </p:nvSpPr>
        <p:spPr>
          <a:xfrm>
            <a:off x="1762124" y="150287"/>
            <a:ext cx="9382126" cy="600075"/>
          </a:xfrm>
        </p:spPr>
        <p:txBody>
          <a:bodyPr>
            <a:normAutofit/>
          </a:bodyPr>
          <a:lstStyle/>
          <a:p>
            <a:r>
              <a:rPr lang="en-US" sz="3600" b="1" dirty="0">
                <a:solidFill>
                  <a:srgbClr val="FF0000"/>
                </a:solidFill>
              </a:rPr>
              <a:t>Disability categories and how to identify them</a:t>
            </a:r>
            <a:endParaRPr lang="en-UG" sz="3600" b="1" dirty="0">
              <a:solidFill>
                <a:srgbClr val="FF0000"/>
              </a:solidFill>
            </a:endParaRPr>
          </a:p>
        </p:txBody>
      </p:sp>
      <p:graphicFrame>
        <p:nvGraphicFramePr>
          <p:cNvPr id="4" name="Content Placeholder 3">
            <a:extLst>
              <a:ext uri="{FF2B5EF4-FFF2-40B4-BE49-F238E27FC236}">
                <a16:creationId xmlns:a16="http://schemas.microsoft.com/office/drawing/2014/main" id="{3C396C55-A626-0121-D144-9FB9E83D89AF}"/>
              </a:ext>
            </a:extLst>
          </p:cNvPr>
          <p:cNvGraphicFramePr>
            <a:graphicFrameLocks noGrp="1"/>
          </p:cNvGraphicFramePr>
          <p:nvPr>
            <p:ph idx="4294967295"/>
            <p:extLst>
              <p:ext uri="{D42A27DB-BD31-4B8C-83A1-F6EECF244321}">
                <p14:modId xmlns:p14="http://schemas.microsoft.com/office/powerpoint/2010/main" val="674771586"/>
              </p:ext>
            </p:extLst>
          </p:nvPr>
        </p:nvGraphicFramePr>
        <p:xfrm>
          <a:off x="1533524" y="904875"/>
          <a:ext cx="10401300" cy="5483750"/>
        </p:xfrm>
        <a:graphic>
          <a:graphicData uri="http://schemas.openxmlformats.org/drawingml/2006/table">
            <a:tbl>
              <a:tblPr firstRow="1" bandRow="1">
                <a:tableStyleId>{5C22544A-7EE6-4342-B048-85BDC9FD1C3A}</a:tableStyleId>
              </a:tblPr>
              <a:tblGrid>
                <a:gridCol w="2340292">
                  <a:extLst>
                    <a:ext uri="{9D8B030D-6E8A-4147-A177-3AD203B41FA5}">
                      <a16:colId xmlns:a16="http://schemas.microsoft.com/office/drawing/2014/main" val="1176835184"/>
                    </a:ext>
                  </a:extLst>
                </a:gridCol>
                <a:gridCol w="8061008">
                  <a:extLst>
                    <a:ext uri="{9D8B030D-6E8A-4147-A177-3AD203B41FA5}">
                      <a16:colId xmlns:a16="http://schemas.microsoft.com/office/drawing/2014/main" val="4161427217"/>
                    </a:ext>
                  </a:extLst>
                </a:gridCol>
              </a:tblGrid>
              <a:tr h="424070">
                <a:tc>
                  <a:txBody>
                    <a:bodyPr/>
                    <a:lstStyle/>
                    <a:p>
                      <a:r>
                        <a:rPr lang="en-US" sz="2000" dirty="0"/>
                        <a:t>Disability</a:t>
                      </a:r>
                      <a:endParaRPr lang="en-UG" sz="2000" dirty="0"/>
                    </a:p>
                  </a:txBody>
                  <a:tcPr/>
                </a:tc>
                <a:tc>
                  <a:txBody>
                    <a:bodyPr/>
                    <a:lstStyle/>
                    <a:p>
                      <a:r>
                        <a:rPr lang="en-US" sz="2000" dirty="0"/>
                        <a:t>How to identify it </a:t>
                      </a:r>
                      <a:endParaRPr lang="en-UG" sz="2000" dirty="0"/>
                    </a:p>
                  </a:txBody>
                  <a:tcPr/>
                </a:tc>
                <a:extLst>
                  <a:ext uri="{0D108BD9-81ED-4DB2-BD59-A6C34878D82A}">
                    <a16:rowId xmlns:a16="http://schemas.microsoft.com/office/drawing/2014/main" val="445825438"/>
                  </a:ext>
                </a:extLst>
              </a:tr>
              <a:tr h="17706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t>Celebral</a:t>
                      </a:r>
                      <a:r>
                        <a:rPr lang="en-US" sz="2000" dirty="0"/>
                        <a:t> Palsy </a:t>
                      </a:r>
                      <a:endParaRPr lang="en-UG" sz="2000" dirty="0"/>
                    </a:p>
                  </a:txBody>
                  <a:tcPr/>
                </a:tc>
                <a:tc>
                  <a:txBody>
                    <a:bodyPr/>
                    <a:lstStyle/>
                    <a:p>
                      <a:r>
                        <a:rPr lang="en-US" sz="2000" dirty="0"/>
                        <a:t>Is a developmental disorder and a leading cause of disability mostly in young children. It is a group of neurological disorders that show up in infancy or adulthood and permanently affect muscle movements and posture , leaving one having a disability for life. It is a result of brain injury sustained during </a:t>
                      </a:r>
                      <a:r>
                        <a:rPr lang="en-US" sz="2000" dirty="0" err="1"/>
                        <a:t>foetal</a:t>
                      </a:r>
                      <a:r>
                        <a:rPr lang="en-US" sz="2000" dirty="0"/>
                        <a:t> development or birth. </a:t>
                      </a:r>
                    </a:p>
                    <a:p>
                      <a:endParaRPr lang="en-US" sz="2000" dirty="0"/>
                    </a:p>
                    <a:p>
                      <a:r>
                        <a:rPr lang="en-US" sz="2000" dirty="0"/>
                        <a:t>Seen from: challenges in co-ordination and movement , speech challenges – they speak like drunkards because of a heavy tongue. They also walk like drunkards while staggering. They may have challenges controlling the flow of saliva.</a:t>
                      </a:r>
                      <a:endParaRPr lang="en-UG" sz="2000" dirty="0"/>
                    </a:p>
                  </a:txBody>
                  <a:tcPr/>
                </a:tc>
                <a:extLst>
                  <a:ext uri="{0D108BD9-81ED-4DB2-BD59-A6C34878D82A}">
                    <a16:rowId xmlns:a16="http://schemas.microsoft.com/office/drawing/2014/main" val="2507197196"/>
                  </a:ext>
                </a:extLst>
              </a:tr>
              <a:tr h="652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Spinal Bifida and Hydrocephalus</a:t>
                      </a:r>
                      <a:endParaRPr lang="en-UG" sz="2000" dirty="0"/>
                    </a:p>
                  </a:txBody>
                  <a:tcPr/>
                </a:tc>
                <a:tc>
                  <a:txBody>
                    <a:bodyPr/>
                    <a:lstStyle/>
                    <a:p>
                      <a:r>
                        <a:rPr lang="en-US" sz="2000" b="1" dirty="0"/>
                        <a:t>Spinal Bifida </a:t>
                      </a:r>
                      <a:r>
                        <a:rPr lang="en-US" sz="2000" dirty="0"/>
                        <a:t>is a birth defect where a developing baby’s spinal cord fails to develop properly. It occurs when the spinal cord doesn’t close properly while in the womb</a:t>
                      </a:r>
                    </a:p>
                    <a:p>
                      <a:endParaRPr lang="en-US" sz="2000" dirty="0"/>
                    </a:p>
                    <a:p>
                      <a:r>
                        <a:rPr lang="en-US" sz="2000" dirty="0"/>
                        <a:t>Hydrocephalus: is the accumulation of fluid in the brain’s cavities. The excess fluid puts pressure on the brain and cause brain damage.</a:t>
                      </a:r>
                      <a:endParaRPr lang="en-UG" sz="2000" dirty="0"/>
                    </a:p>
                  </a:txBody>
                  <a:tcPr/>
                </a:tc>
                <a:extLst>
                  <a:ext uri="{0D108BD9-81ED-4DB2-BD59-A6C34878D82A}">
                    <a16:rowId xmlns:a16="http://schemas.microsoft.com/office/drawing/2014/main" val="1214398888"/>
                  </a:ext>
                </a:extLst>
              </a:tr>
            </a:tbl>
          </a:graphicData>
        </a:graphic>
      </p:graphicFrame>
    </p:spTree>
    <p:extLst>
      <p:ext uri="{BB962C8B-B14F-4D97-AF65-F5344CB8AC3E}">
        <p14:creationId xmlns:p14="http://schemas.microsoft.com/office/powerpoint/2010/main" val="738481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38005-97B6-FB90-165D-0B9AA28A9FCA}"/>
              </a:ext>
            </a:extLst>
          </p:cNvPr>
          <p:cNvSpPr>
            <a:spLocks noGrp="1"/>
          </p:cNvSpPr>
          <p:nvPr>
            <p:ph type="title" idx="4294967295"/>
          </p:nvPr>
        </p:nvSpPr>
        <p:spPr>
          <a:xfrm>
            <a:off x="1790699" y="266700"/>
            <a:ext cx="8877300" cy="600075"/>
          </a:xfrm>
        </p:spPr>
        <p:txBody>
          <a:bodyPr>
            <a:normAutofit/>
          </a:bodyPr>
          <a:lstStyle/>
          <a:p>
            <a:r>
              <a:rPr lang="en-US" sz="3200" b="1" dirty="0">
                <a:solidFill>
                  <a:srgbClr val="FF0000"/>
                </a:solidFill>
              </a:rPr>
              <a:t>Disability categories and how to identify them</a:t>
            </a:r>
            <a:endParaRPr lang="en-UG" sz="3200" b="1" dirty="0">
              <a:solidFill>
                <a:srgbClr val="FF0000"/>
              </a:solidFill>
            </a:endParaRPr>
          </a:p>
        </p:txBody>
      </p:sp>
      <p:graphicFrame>
        <p:nvGraphicFramePr>
          <p:cNvPr id="4" name="Content Placeholder 3">
            <a:extLst>
              <a:ext uri="{FF2B5EF4-FFF2-40B4-BE49-F238E27FC236}">
                <a16:creationId xmlns:a16="http://schemas.microsoft.com/office/drawing/2014/main" id="{3C396C55-A626-0121-D144-9FB9E83D89AF}"/>
              </a:ext>
            </a:extLst>
          </p:cNvPr>
          <p:cNvGraphicFramePr>
            <a:graphicFrameLocks noGrp="1"/>
          </p:cNvGraphicFramePr>
          <p:nvPr>
            <p:ph idx="4294967295"/>
            <p:extLst>
              <p:ext uri="{D42A27DB-BD31-4B8C-83A1-F6EECF244321}">
                <p14:modId xmlns:p14="http://schemas.microsoft.com/office/powerpoint/2010/main" val="3977168315"/>
              </p:ext>
            </p:extLst>
          </p:nvPr>
        </p:nvGraphicFramePr>
        <p:xfrm>
          <a:off x="1524001" y="866775"/>
          <a:ext cx="10439399" cy="5479276"/>
        </p:xfrm>
        <a:graphic>
          <a:graphicData uri="http://schemas.openxmlformats.org/drawingml/2006/table">
            <a:tbl>
              <a:tblPr firstRow="1" bandRow="1">
                <a:tableStyleId>{5C22544A-7EE6-4342-B048-85BDC9FD1C3A}</a:tableStyleId>
              </a:tblPr>
              <a:tblGrid>
                <a:gridCol w="3952057">
                  <a:extLst>
                    <a:ext uri="{9D8B030D-6E8A-4147-A177-3AD203B41FA5}">
                      <a16:colId xmlns:a16="http://schemas.microsoft.com/office/drawing/2014/main" val="1176835184"/>
                    </a:ext>
                  </a:extLst>
                </a:gridCol>
                <a:gridCol w="6487342">
                  <a:extLst>
                    <a:ext uri="{9D8B030D-6E8A-4147-A177-3AD203B41FA5}">
                      <a16:colId xmlns:a16="http://schemas.microsoft.com/office/drawing/2014/main" val="4161427217"/>
                    </a:ext>
                  </a:extLst>
                </a:gridCol>
              </a:tblGrid>
              <a:tr h="373702">
                <a:tc>
                  <a:txBody>
                    <a:bodyPr/>
                    <a:lstStyle/>
                    <a:p>
                      <a:r>
                        <a:rPr lang="en-US" sz="2000" dirty="0"/>
                        <a:t>Disability</a:t>
                      </a:r>
                      <a:endParaRPr lang="en-UG" sz="2000" dirty="0"/>
                    </a:p>
                  </a:txBody>
                  <a:tcPr/>
                </a:tc>
                <a:tc>
                  <a:txBody>
                    <a:bodyPr/>
                    <a:lstStyle/>
                    <a:p>
                      <a:r>
                        <a:rPr lang="en-US" sz="2000" dirty="0"/>
                        <a:t>How to identify it </a:t>
                      </a:r>
                      <a:endParaRPr lang="en-UG" sz="2000" dirty="0"/>
                    </a:p>
                  </a:txBody>
                  <a:tcPr/>
                </a:tc>
                <a:extLst>
                  <a:ext uri="{0D108BD9-81ED-4DB2-BD59-A6C34878D82A}">
                    <a16:rowId xmlns:a16="http://schemas.microsoft.com/office/drawing/2014/main" val="445825438"/>
                  </a:ext>
                </a:extLst>
              </a:tr>
              <a:tr h="617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Spinal Bifida and Hydrocephalus</a:t>
                      </a:r>
                      <a:endParaRPr lang="en-UG"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G" sz="2000" dirty="0"/>
                    </a:p>
                  </a:txBody>
                  <a:tcPr/>
                </a:tc>
                <a:tc>
                  <a:txBody>
                    <a:bodyPr/>
                    <a:lstStyle/>
                    <a:p>
                      <a:r>
                        <a:rPr lang="en-US" sz="2000" dirty="0"/>
                        <a:t>Hydrocephalus is common in infants and adults.  Seen from the big heads - </a:t>
                      </a:r>
                      <a:endParaRPr lang="en-UG" sz="2000" dirty="0"/>
                    </a:p>
                  </a:txBody>
                  <a:tcPr/>
                </a:tc>
                <a:extLst>
                  <a:ext uri="{0D108BD9-81ED-4DB2-BD59-A6C34878D82A}">
                    <a16:rowId xmlns:a16="http://schemas.microsoft.com/office/drawing/2014/main" val="2507197196"/>
                  </a:ext>
                </a:extLst>
              </a:tr>
              <a:tr h="1423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cs typeface="Calibri" panose="020F0502020204030204" pitchFamily="34" charset="0"/>
                        </a:rPr>
                        <a:t>Hearing disability including deafness and hard of hearing disability</a:t>
                      </a:r>
                      <a:endParaRPr lang="en-UG" sz="20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G" sz="2000" dirty="0"/>
                    </a:p>
                  </a:txBody>
                  <a:tcPr/>
                </a:tc>
                <a:tc>
                  <a:txBody>
                    <a:bodyPr/>
                    <a:lstStyle/>
                    <a:p>
                      <a:r>
                        <a:rPr lang="en-US" sz="2000" dirty="0"/>
                        <a:t>Seen from inability to respond to greetings, instructions, some use sign language.</a:t>
                      </a:r>
                    </a:p>
                    <a:p>
                      <a:endParaRPr lang="en-US" sz="2000" dirty="0"/>
                    </a:p>
                    <a:p>
                      <a:r>
                        <a:rPr lang="en-US" sz="2000" dirty="0"/>
                        <a:t>For the hard of hearing- if you close your mouth  they cease to get all your communications</a:t>
                      </a:r>
                      <a:endParaRPr lang="en-UG" sz="2000" dirty="0"/>
                    </a:p>
                  </a:txBody>
                  <a:tcPr/>
                </a:tc>
                <a:extLst>
                  <a:ext uri="{0D108BD9-81ED-4DB2-BD59-A6C34878D82A}">
                    <a16:rowId xmlns:a16="http://schemas.microsoft.com/office/drawing/2014/main" val="1214398888"/>
                  </a:ext>
                </a:extLst>
              </a:tr>
              <a:tr h="2766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cs typeface="Calibri" panose="020F0502020204030204" pitchFamily="34" charset="0"/>
                        </a:rPr>
                        <a:t>Visual disability including blindness and low vision disability. (There is need to differentiate low vision from those who wear spectacles)</a:t>
                      </a:r>
                      <a:endParaRPr lang="en-UG" sz="20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G" sz="2000" dirty="0"/>
                    </a:p>
                  </a:txBody>
                  <a:tcPr/>
                </a:tc>
                <a:tc>
                  <a:txBody>
                    <a:bodyPr/>
                    <a:lstStyle/>
                    <a:p>
                      <a:r>
                        <a:rPr lang="en-US" sz="2000" b="1" dirty="0"/>
                        <a:t>Totally Blind </a:t>
                      </a:r>
                      <a:r>
                        <a:rPr lang="en-US" sz="2000" dirty="0"/>
                        <a:t>– use a white cane to move, they may also be guided around by a helper. Some put on dark glasses</a:t>
                      </a:r>
                    </a:p>
                    <a:p>
                      <a:r>
                        <a:rPr lang="en-US" sz="2000" dirty="0"/>
                        <a:t>Use braille to read. They also respond to audio messages</a:t>
                      </a:r>
                    </a:p>
                    <a:p>
                      <a:r>
                        <a:rPr lang="en-US" sz="2000" dirty="0"/>
                        <a:t>Some have closed eyes while others open the eyes without sight</a:t>
                      </a:r>
                    </a:p>
                    <a:p>
                      <a:r>
                        <a:rPr lang="en-US" sz="2000" b="1" dirty="0"/>
                        <a:t>Low vision</a:t>
                      </a:r>
                      <a:r>
                        <a:rPr lang="en-US" sz="2000" dirty="0"/>
                        <a:t>: can read at close range and also move independently</a:t>
                      </a:r>
                    </a:p>
                    <a:p>
                      <a:r>
                        <a:rPr lang="en-US" sz="2000" dirty="0"/>
                        <a:t>Those with low vision can read large print.</a:t>
                      </a:r>
                      <a:endParaRPr lang="en-UG" sz="2000" dirty="0"/>
                    </a:p>
                  </a:txBody>
                  <a:tcPr/>
                </a:tc>
                <a:extLst>
                  <a:ext uri="{0D108BD9-81ED-4DB2-BD59-A6C34878D82A}">
                    <a16:rowId xmlns:a16="http://schemas.microsoft.com/office/drawing/2014/main" val="2465351287"/>
                  </a:ext>
                </a:extLst>
              </a:tr>
            </a:tbl>
          </a:graphicData>
        </a:graphic>
      </p:graphicFrame>
    </p:spTree>
    <p:extLst>
      <p:ext uri="{BB962C8B-B14F-4D97-AF65-F5344CB8AC3E}">
        <p14:creationId xmlns:p14="http://schemas.microsoft.com/office/powerpoint/2010/main" val="514735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38005-97B6-FB90-165D-0B9AA28A9FCA}"/>
              </a:ext>
            </a:extLst>
          </p:cNvPr>
          <p:cNvSpPr>
            <a:spLocks noGrp="1"/>
          </p:cNvSpPr>
          <p:nvPr>
            <p:ph type="title" idx="4294967295"/>
          </p:nvPr>
        </p:nvSpPr>
        <p:spPr>
          <a:xfrm>
            <a:off x="1885950" y="133351"/>
            <a:ext cx="8820150" cy="800100"/>
          </a:xfrm>
        </p:spPr>
        <p:txBody>
          <a:bodyPr>
            <a:normAutofit/>
          </a:bodyPr>
          <a:lstStyle/>
          <a:p>
            <a:r>
              <a:rPr lang="en-US" sz="3200" b="1" dirty="0">
                <a:solidFill>
                  <a:srgbClr val="FF0000"/>
                </a:solidFill>
              </a:rPr>
              <a:t>Disability categories and how to identify them</a:t>
            </a:r>
            <a:endParaRPr lang="en-UG" sz="3200" b="1" dirty="0">
              <a:solidFill>
                <a:srgbClr val="FF0000"/>
              </a:solidFill>
            </a:endParaRPr>
          </a:p>
        </p:txBody>
      </p:sp>
      <p:graphicFrame>
        <p:nvGraphicFramePr>
          <p:cNvPr id="4" name="Content Placeholder 3">
            <a:extLst>
              <a:ext uri="{FF2B5EF4-FFF2-40B4-BE49-F238E27FC236}">
                <a16:creationId xmlns:a16="http://schemas.microsoft.com/office/drawing/2014/main" id="{3C396C55-A626-0121-D144-9FB9E83D89AF}"/>
              </a:ext>
            </a:extLst>
          </p:cNvPr>
          <p:cNvGraphicFramePr>
            <a:graphicFrameLocks noGrp="1"/>
          </p:cNvGraphicFramePr>
          <p:nvPr>
            <p:ph idx="4294967295"/>
            <p:extLst>
              <p:ext uri="{D42A27DB-BD31-4B8C-83A1-F6EECF244321}">
                <p14:modId xmlns:p14="http://schemas.microsoft.com/office/powerpoint/2010/main" val="712188062"/>
              </p:ext>
            </p:extLst>
          </p:nvPr>
        </p:nvGraphicFramePr>
        <p:xfrm>
          <a:off x="1885950" y="1181102"/>
          <a:ext cx="9603582" cy="3840480"/>
        </p:xfrm>
        <a:graphic>
          <a:graphicData uri="http://schemas.openxmlformats.org/drawingml/2006/table">
            <a:tbl>
              <a:tblPr firstRow="1" bandRow="1">
                <a:tableStyleId>{5C22544A-7EE6-4342-B048-85BDC9FD1C3A}</a:tableStyleId>
              </a:tblPr>
              <a:tblGrid>
                <a:gridCol w="1748152">
                  <a:extLst>
                    <a:ext uri="{9D8B030D-6E8A-4147-A177-3AD203B41FA5}">
                      <a16:colId xmlns:a16="http://schemas.microsoft.com/office/drawing/2014/main" val="1176835184"/>
                    </a:ext>
                  </a:extLst>
                </a:gridCol>
                <a:gridCol w="7855430">
                  <a:extLst>
                    <a:ext uri="{9D8B030D-6E8A-4147-A177-3AD203B41FA5}">
                      <a16:colId xmlns:a16="http://schemas.microsoft.com/office/drawing/2014/main" val="4161427217"/>
                    </a:ext>
                  </a:extLst>
                </a:gridCol>
              </a:tblGrid>
              <a:tr h="263891">
                <a:tc>
                  <a:txBody>
                    <a:bodyPr/>
                    <a:lstStyle/>
                    <a:p>
                      <a:r>
                        <a:rPr lang="en-US" sz="2400" dirty="0"/>
                        <a:t>Disability</a:t>
                      </a:r>
                      <a:endParaRPr lang="en-UG" sz="2400" dirty="0"/>
                    </a:p>
                  </a:txBody>
                  <a:tcPr/>
                </a:tc>
                <a:tc>
                  <a:txBody>
                    <a:bodyPr/>
                    <a:lstStyle/>
                    <a:p>
                      <a:r>
                        <a:rPr lang="en-US" sz="2400" dirty="0"/>
                        <a:t>How to identify it </a:t>
                      </a:r>
                      <a:endParaRPr lang="en-UG" sz="2400" dirty="0"/>
                    </a:p>
                  </a:txBody>
                  <a:tcPr/>
                </a:tc>
                <a:extLst>
                  <a:ext uri="{0D108BD9-81ED-4DB2-BD59-A6C34878D82A}">
                    <a16:rowId xmlns:a16="http://schemas.microsoft.com/office/drawing/2014/main" val="445825438"/>
                  </a:ext>
                </a:extLst>
              </a:tr>
              <a:tr h="1194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Autism</a:t>
                      </a:r>
                      <a:endParaRPr lang="en-UG" sz="2400" dirty="0"/>
                    </a:p>
                  </a:txBody>
                  <a:tcPr/>
                </a:tc>
                <a:tc>
                  <a:txBody>
                    <a:bodyPr/>
                    <a:lstStyle/>
                    <a:p>
                      <a:r>
                        <a:rPr lang="en-US" sz="2400" dirty="0"/>
                        <a:t>People with autism can be identified from the way they learn, think and solve problems. The skills to do these ranges from skilled to severely challenged.  Some require significant support in their daily lives while others may need less support to live independently.</a:t>
                      </a:r>
                    </a:p>
                    <a:p>
                      <a:endParaRPr lang="en-US" sz="2400" dirty="0"/>
                    </a:p>
                    <a:p>
                      <a:r>
                        <a:rPr lang="en-US" sz="2400" dirty="0"/>
                        <a:t>It is a life long disorder but the degree of impairment varies and therefore functionality among the different individuals with autism also differs.</a:t>
                      </a:r>
                      <a:endParaRPr lang="en-UG" sz="2400" dirty="0"/>
                    </a:p>
                  </a:txBody>
                  <a:tcPr/>
                </a:tc>
                <a:extLst>
                  <a:ext uri="{0D108BD9-81ED-4DB2-BD59-A6C34878D82A}">
                    <a16:rowId xmlns:a16="http://schemas.microsoft.com/office/drawing/2014/main" val="1214398888"/>
                  </a:ext>
                </a:extLst>
              </a:tr>
            </a:tbl>
          </a:graphicData>
        </a:graphic>
      </p:graphicFrame>
    </p:spTree>
    <p:extLst>
      <p:ext uri="{BB962C8B-B14F-4D97-AF65-F5344CB8AC3E}">
        <p14:creationId xmlns:p14="http://schemas.microsoft.com/office/powerpoint/2010/main" val="420358471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5075</TotalTime>
  <Words>1263</Words>
  <Application>Microsoft Office PowerPoint</Application>
  <PresentationFormat>Widescreen</PresentationFormat>
  <Paragraphs>110</Paragraphs>
  <Slides>14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Microsoft YaHei</vt:lpstr>
      <vt:lpstr>Microsoft YaHei UI</vt:lpstr>
      <vt:lpstr>Aptos</vt:lpstr>
      <vt:lpstr>Aptos Display</vt:lpstr>
      <vt:lpstr>Arial</vt:lpstr>
      <vt:lpstr>Bradley Hand ITC</vt:lpstr>
      <vt:lpstr>Calibri</vt:lpstr>
      <vt:lpstr>Cambria</vt:lpstr>
      <vt:lpstr>Century Gothic</vt:lpstr>
      <vt:lpstr>Century Schoolbook</vt:lpstr>
      <vt:lpstr>Wingdings</vt:lpstr>
      <vt:lpstr>Custom Design</vt:lpstr>
      <vt:lpstr>PowerPoint Presentation</vt:lpstr>
      <vt:lpstr>DISABILITIES AND HOW TO IDENTIFY THEM</vt:lpstr>
      <vt:lpstr>Definition of Disability </vt:lpstr>
      <vt:lpstr>Disability </vt:lpstr>
      <vt:lpstr>Disability categories and how to identify them</vt:lpstr>
      <vt:lpstr>Disability categories and how to identify them</vt:lpstr>
      <vt:lpstr>Disability categories and how to identify them</vt:lpstr>
      <vt:lpstr>Disability categories and how to identify them</vt:lpstr>
      <vt:lpstr>Disability categories and how to identify them</vt:lpstr>
      <vt:lpstr>Disability categories and how to identify them</vt:lpstr>
      <vt:lpstr>Disability categories and how to identify them</vt:lpstr>
      <vt:lpstr>Disability categories and how to identify them</vt:lpstr>
      <vt:lpstr>    Appeal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Nawoova, Betty</dc:creator>
  <cp:lastModifiedBy>Sharon Apio</cp:lastModifiedBy>
  <cp:revision>877</cp:revision>
  <dcterms:created xsi:type="dcterms:W3CDTF">2023-05-13T16:47:00Z</dcterms:created>
  <dcterms:modified xsi:type="dcterms:W3CDTF">2024-04-14T08:42:25Z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873203BC1F2E4440A13EFE2919E8827C</vt:lpwstr>
  </property>
  <property fmtid="{D5CDD505-2E9C-101B-9397-08002B2CF9AE}" pid="3" name="KSOProductBuildVer">
    <vt:lpwstr>1033-11.2.0.11537</vt:lpwstr>
  </property>
</Properties>
</file>