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50" r:id="rId2"/>
    <p:sldId id="469" r:id="rId3"/>
    <p:sldId id="451" r:id="rId4"/>
    <p:sldId id="453" r:id="rId5"/>
    <p:sldId id="456" r:id="rId6"/>
    <p:sldId id="457" r:id="rId7"/>
    <p:sldId id="458" r:id="rId8"/>
    <p:sldId id="459" r:id="rId9"/>
    <p:sldId id="460" r:id="rId10"/>
    <p:sldId id="461" r:id="rId11"/>
    <p:sldId id="463" r:id="rId12"/>
    <p:sldId id="464" r:id="rId13"/>
    <p:sldId id="465" r:id="rId14"/>
    <p:sldId id="466" r:id="rId15"/>
    <p:sldId id="467" r:id="rId16"/>
    <p:sldId id="4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F48"/>
    <a:srgbClr val="FFFFFF"/>
    <a:srgbClr val="4BAF48"/>
    <a:srgbClr val="4BAF47"/>
    <a:srgbClr val="F16434"/>
    <a:srgbClr val="F26535"/>
    <a:srgbClr val="4472C4"/>
    <a:srgbClr val="FA8F04"/>
    <a:srgbClr val="EC632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75" autoAdjust="0"/>
  </p:normalViewPr>
  <p:slideViewPr>
    <p:cSldViewPr snapToGrid="0">
      <p:cViewPr varScale="1">
        <p:scale>
          <a:sx n="59" d="100"/>
          <a:sy n="59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EB7F-18BC-470D-A890-27460236C9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7DF6-AAFD-4EA4-908A-C80F651156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1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248298" y="6512143"/>
            <a:ext cx="62257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4679" y="342899"/>
            <a:ext cx="10515600" cy="707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339842"/>
            <a:ext cx="11020425" cy="483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11271765" y="6480742"/>
            <a:ext cx="612420" cy="2965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b="1" smtClean="0">
                <a:solidFill>
                  <a:schemeClr val="bg1"/>
                </a:solidFill>
              </a:r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196047" y="6488668"/>
            <a:ext cx="62257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8639BD-E529-FB7A-3A79-0DF30F556D21}"/>
              </a:ext>
            </a:extLst>
          </p:cNvPr>
          <p:cNvGrpSpPr/>
          <p:nvPr userDrawn="1"/>
        </p:nvGrpSpPr>
        <p:grpSpPr>
          <a:xfrm>
            <a:off x="63575" y="105886"/>
            <a:ext cx="1266733" cy="6646227"/>
            <a:chOff x="63575" y="105886"/>
            <a:chExt cx="1266733" cy="66462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09E635-1896-03F3-1E8D-24B753B10678}"/>
                </a:ext>
              </a:extLst>
            </p:cNvPr>
            <p:cNvSpPr/>
            <p:nvPr userDrawn="1"/>
          </p:nvSpPr>
          <p:spPr>
            <a:xfrm>
              <a:off x="63575" y="105886"/>
              <a:ext cx="1266733" cy="6646227"/>
            </a:xfrm>
            <a:prstGeom prst="rect">
              <a:avLst/>
            </a:prstGeom>
            <a:solidFill>
              <a:schemeClr val="bg1"/>
            </a:solidFill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endParaRPr lang="en-GB" sz="14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D713C29-8F46-9D83-C18E-F3F00FA840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" r="-2671" b="-2671"/>
            <a:stretch>
              <a:fillRect/>
            </a:stretch>
          </p:blipFill>
          <p:spPr>
            <a:xfrm>
              <a:off x="134214" y="5437983"/>
              <a:ext cx="1125457" cy="11701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3486FB-61D1-AB9A-DD42-59A0EB663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6895" y="293291"/>
              <a:ext cx="1122776" cy="1005840"/>
            </a:xfrm>
            <a:prstGeom prst="rect">
              <a:avLst/>
            </a:prstGeom>
          </p:spPr>
        </p:pic>
        <p:pic>
          <p:nvPicPr>
            <p:cNvPr id="10" name="Picture 2" descr="The Republic of Uganda | Brands of the World™ | Download vector logos and  logotypes">
              <a:extLst>
                <a:ext uri="{FF2B5EF4-FFF2-40B4-BE49-F238E27FC236}">
                  <a16:creationId xmlns:a16="http://schemas.microsoft.com/office/drawing/2014/main" id="{8105DE21-6725-04F7-1A47-86BBE2CADB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69" y="2481739"/>
              <a:ext cx="1005628" cy="10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EAB67F9-51CE-0E29-E40C-F925927772A6}"/>
              </a:ext>
            </a:extLst>
          </p:cNvPr>
          <p:cNvSpPr txBox="1"/>
          <p:nvPr userDrawn="1"/>
        </p:nvSpPr>
        <p:spPr>
          <a:xfrm>
            <a:off x="11317711" y="6520135"/>
            <a:ext cx="612420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1600" b="1" smtClean="0">
                <a:solidFill>
                  <a:schemeClr val="accent6">
                    <a:lumMod val="50000"/>
                  </a:schemeClr>
                </a:solidFill>
              </a:rPr>
              <a:t>‹#›</a:t>
            </a:fld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26E18C-5857-2F78-FEB6-7606B01EA0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14" y="178902"/>
            <a:ext cx="1134169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BAF47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AB6EE-0EB4-2216-4D54-E6C538B874CE}"/>
              </a:ext>
            </a:extLst>
          </p:cNvPr>
          <p:cNvSpPr/>
          <p:nvPr/>
        </p:nvSpPr>
        <p:spPr>
          <a:xfrm>
            <a:off x="1414806" y="1728278"/>
            <a:ext cx="9547107" cy="1508105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ACCOMODATION ESTABLISHMENT QUESTIONNAIRE</a:t>
            </a:r>
            <a:endParaRPr lang="en-US" altLang="en-US" sz="36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u="none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6B8B8-45F3-6664-9F4B-47DC5D5587DC}"/>
              </a:ext>
            </a:extLst>
          </p:cNvPr>
          <p:cNvSpPr/>
          <p:nvPr/>
        </p:nvSpPr>
        <p:spPr>
          <a:xfrm>
            <a:off x="3424276" y="4310354"/>
            <a:ext cx="6236485" cy="553998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 UI" panose="020B0503020204020204" charset="-122"/>
              </a:rPr>
              <a:t>NPHC 2024 TRAINING</a:t>
            </a:r>
            <a:endParaRPr lang="en-US" altLang="en-US" sz="3000" b="1" u="none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7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59765-5954-E5B2-E283-A434A3F474CD}"/>
              </a:ext>
            </a:extLst>
          </p:cNvPr>
          <p:cNvSpPr txBox="1">
            <a:spLocks/>
          </p:cNvSpPr>
          <p:nvPr/>
        </p:nvSpPr>
        <p:spPr>
          <a:xfrm>
            <a:off x="1416718" y="298971"/>
            <a:ext cx="9795567" cy="870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Get The Details of All Persons Who Slept In The Accommodation Facility</a:t>
            </a:r>
            <a:endParaRPr lang="en-UG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  <a:p>
            <a:pPr algn="ctr"/>
            <a:endParaRPr lang="en-UG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6B61F84-F878-F0AD-F0B2-B14FBB2D9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 b="33622"/>
          <a:stretch/>
        </p:blipFill>
        <p:spPr>
          <a:xfrm>
            <a:off x="3670987" y="1447686"/>
            <a:ext cx="5287027" cy="46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2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43BEB8D-5A7B-1C5E-32B0-1BFA929893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7"/>
          <a:stretch/>
        </p:blipFill>
        <p:spPr>
          <a:xfrm>
            <a:off x="3845940" y="1347849"/>
            <a:ext cx="5167432" cy="490381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F9F6C25-536D-4324-5A9A-A69652C38A0C}"/>
              </a:ext>
            </a:extLst>
          </p:cNvPr>
          <p:cNvSpPr txBox="1">
            <a:spLocks/>
          </p:cNvSpPr>
          <p:nvPr/>
        </p:nvSpPr>
        <p:spPr>
          <a:xfrm>
            <a:off x="1776889" y="314698"/>
            <a:ext cx="8870329" cy="8184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Inputting The Names of All Person Who Slept In The Accommodation Facility</a:t>
            </a:r>
            <a:endParaRPr lang="en-UG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6627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BF43E09-87E3-F77E-5E5E-78BF9419ED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" b="27757"/>
          <a:stretch/>
        </p:blipFill>
        <p:spPr>
          <a:xfrm>
            <a:off x="1631746" y="1579417"/>
            <a:ext cx="4877166" cy="4488873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763ABF7-B95B-0769-46AE-60957A1E9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" b="4641"/>
          <a:stretch/>
        </p:blipFill>
        <p:spPr>
          <a:xfrm>
            <a:off x="7056912" y="1579417"/>
            <a:ext cx="4793672" cy="4599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1746" y="257237"/>
            <a:ext cx="9569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Inputting The Details of All Person Who Slept In The Accommodation Facility</a:t>
            </a:r>
            <a:r>
              <a:rPr lang="en-US" sz="28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Cont</a:t>
            </a: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…</a:t>
            </a:r>
            <a:endParaRPr lang="en-UG" sz="28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542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A4F7117-DB64-7770-8399-6D955CB6DD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" b="31427"/>
          <a:stretch/>
        </p:blipFill>
        <p:spPr>
          <a:xfrm>
            <a:off x="3175710" y="1276597"/>
            <a:ext cx="6535336" cy="490477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D70A32-5BCD-A762-9CE7-F1DA8B4CEC68}"/>
              </a:ext>
            </a:extLst>
          </p:cNvPr>
          <p:cNvSpPr txBox="1">
            <a:spLocks/>
          </p:cNvSpPr>
          <p:nvPr/>
        </p:nvSpPr>
        <p:spPr>
          <a:xfrm>
            <a:off x="1872343" y="152010"/>
            <a:ext cx="9333041" cy="8315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Select The Status of The Interview You Have Just Conducted</a:t>
            </a:r>
            <a:endParaRPr lang="en-UG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1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D70A32-5BCD-A762-9CE7-F1DA8B4CEC68}"/>
              </a:ext>
            </a:extLst>
          </p:cNvPr>
          <p:cNvSpPr txBox="1">
            <a:spLocks/>
          </p:cNvSpPr>
          <p:nvPr/>
        </p:nvSpPr>
        <p:spPr>
          <a:xfrm>
            <a:off x="1868385" y="237404"/>
            <a:ext cx="9240981" cy="88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Give Your Comment of The Interview You Have Just Finished </a:t>
            </a:r>
            <a:endParaRPr lang="en-UG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7F89176-A898-13BC-671D-FC29DDC8F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" b="29070"/>
          <a:stretch/>
        </p:blipFill>
        <p:spPr>
          <a:xfrm>
            <a:off x="3363812" y="1522025"/>
            <a:ext cx="6250125" cy="46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92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D70A32-5BCD-A762-9CE7-F1DA8B4CEC68}"/>
              </a:ext>
            </a:extLst>
          </p:cNvPr>
          <p:cNvSpPr txBox="1">
            <a:spLocks/>
          </p:cNvSpPr>
          <p:nvPr/>
        </p:nvSpPr>
        <p:spPr>
          <a:xfrm>
            <a:off x="1934793" y="331057"/>
            <a:ext cx="8810397" cy="772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Finally Accept The Questionnaire  You Have Done And Save It</a:t>
            </a:r>
            <a:endParaRPr lang="en-UG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B3795A8-306B-689D-2CE9-1EB476686C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b="21128"/>
          <a:stretch/>
        </p:blipFill>
        <p:spPr>
          <a:xfrm>
            <a:off x="3918709" y="1431363"/>
            <a:ext cx="4842564" cy="48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09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EA0CF18-AFAE-800D-AE3B-A2E86833D110}"/>
              </a:ext>
            </a:extLst>
          </p:cNvPr>
          <p:cNvSpPr txBox="1">
            <a:spLocks noChangeArrowheads="1"/>
          </p:cNvSpPr>
          <p:nvPr/>
        </p:nvSpPr>
        <p:spPr>
          <a:xfrm>
            <a:off x="883224" y="1272943"/>
            <a:ext cx="10769083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C413A-92D7-0C01-60E4-4C4BF6EA3671}"/>
              </a:ext>
            </a:extLst>
          </p:cNvPr>
          <p:cNvGrpSpPr/>
          <p:nvPr/>
        </p:nvGrpSpPr>
        <p:grpSpPr>
          <a:xfrm>
            <a:off x="2798037" y="2354851"/>
            <a:ext cx="4197132" cy="2451953"/>
            <a:chOff x="751523" y="2507251"/>
            <a:chExt cx="4197132" cy="24519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83C6D0-E0FD-44D2-1006-E50EFB230145}"/>
                </a:ext>
              </a:extLst>
            </p:cNvPr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i="1" dirty="0">
                  <a:solidFill>
                    <a:schemeClr val="accent6">
                      <a:lumMod val="50000"/>
                    </a:schemeClr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Thank You</a:t>
              </a:r>
            </a:p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Any Questions</a:t>
              </a:r>
            </a:p>
          </p:txBody>
        </p:sp>
        <p:pic>
          <p:nvPicPr>
            <p:cNvPr id="6" name="Graphic 5" descr="Help with solid fill">
              <a:extLst>
                <a:ext uri="{FF2B5EF4-FFF2-40B4-BE49-F238E27FC236}">
                  <a16:creationId xmlns:a16="http://schemas.microsoft.com/office/drawing/2014/main" id="{F78E98A6-2594-F3E6-32D5-0F9DA8F5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2822F4-56D4-AB90-F79D-271CA1E89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18" y="2354851"/>
            <a:ext cx="3011548" cy="26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07" y="275071"/>
            <a:ext cx="7890164" cy="711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509" y="1401207"/>
            <a:ext cx="10640291" cy="44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Microsoft Himalaya" panose="01010100010101010101" pitchFamily="2" charset="0"/>
              </a:rPr>
              <a:t>This questionnaire will be administered by PAPI.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Microsoft Himalaya" panose="01010100010101010101" pitchFamily="2" charset="0"/>
              </a:rPr>
              <a:t>Supervisors will make the PAPIS available at the different accommodations and pick them up at a designated date.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Microsoft Himalaya" panose="01010100010101010101" pitchFamily="2" charset="0"/>
              </a:rPr>
              <a:t>The following steps guide on how this information will be captured into the digital system.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68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860" y="429450"/>
            <a:ext cx="10524140" cy="711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Start the accommodation questionnaire by selecting the module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42BF42CC-30EB-E9C3-7012-9915E3897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6"/>
          <a:stretch/>
        </p:blipFill>
        <p:spPr>
          <a:xfrm>
            <a:off x="1667860" y="1416205"/>
            <a:ext cx="3459253" cy="4626965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4EB569-5B2C-63F9-2C29-D6390E088A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 b="11380"/>
          <a:stretch/>
        </p:blipFill>
        <p:spPr>
          <a:xfrm>
            <a:off x="7889681" y="1554230"/>
            <a:ext cx="3949933" cy="4682455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457E5615-902A-E10E-9206-0BC34D54F949}"/>
              </a:ext>
            </a:extLst>
          </p:cNvPr>
          <p:cNvCxnSpPr>
            <a:cxnSpLocks/>
          </p:cNvCxnSpPr>
          <p:nvPr/>
        </p:nvCxnSpPr>
        <p:spPr>
          <a:xfrm flipV="1">
            <a:off x="5127113" y="3429000"/>
            <a:ext cx="2762568" cy="78377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727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1A54ECE-A5D2-A49B-F2FC-71FF888E0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16" y="1383474"/>
            <a:ext cx="4047271" cy="4701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4109" y="341269"/>
            <a:ext cx="9175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Begin the Accommodation Questionnaire</a:t>
            </a:r>
          </a:p>
          <a:p>
            <a:endParaRPr lang="en-US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Graphic 4" descr="Sleep with solid fill">
            <a:extLst>
              <a:ext uri="{FF2B5EF4-FFF2-40B4-BE49-F238E27FC236}">
                <a16:creationId xmlns:a16="http://schemas.microsoft.com/office/drawing/2014/main" id="{7C523971-8880-FB9E-DC15-FB53D9F5D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3513" y="1627414"/>
            <a:ext cx="4458430" cy="445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0676" y="270164"/>
            <a:ext cx="9130145" cy="70658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Ask For The Name of The Accommodation Facility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11B9513-00DF-5A27-B00C-1549EDAB8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4"/>
          <a:stretch/>
        </p:blipFill>
        <p:spPr>
          <a:xfrm>
            <a:off x="4042919" y="1226127"/>
            <a:ext cx="4945714" cy="49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7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ABDF069-237E-050D-6A77-8082075C7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" b="4929"/>
          <a:stretch/>
        </p:blipFill>
        <p:spPr>
          <a:xfrm>
            <a:off x="4103826" y="1560615"/>
            <a:ext cx="4397015" cy="455814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B0D642E-95A6-919D-0A1D-08DDDEC4AF5E}"/>
              </a:ext>
            </a:extLst>
          </p:cNvPr>
          <p:cNvSpPr txBox="1">
            <a:spLocks/>
          </p:cNvSpPr>
          <p:nvPr/>
        </p:nvSpPr>
        <p:spPr>
          <a:xfrm>
            <a:off x="1789216" y="323995"/>
            <a:ext cx="9026236" cy="765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Select the type of accommodation facility your visiting</a:t>
            </a:r>
            <a:endParaRPr lang="en-UG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76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7F24E953-076F-C20D-CCC9-23B460B05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6"/>
          <a:stretch/>
        </p:blipFill>
        <p:spPr>
          <a:xfrm>
            <a:off x="4511321" y="1452987"/>
            <a:ext cx="3539186" cy="4724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59765-5954-E5B2-E283-A434A3F474CD}"/>
              </a:ext>
            </a:extLst>
          </p:cNvPr>
          <p:cNvSpPr txBox="1">
            <a:spLocks/>
          </p:cNvSpPr>
          <p:nvPr/>
        </p:nvSpPr>
        <p:spPr>
          <a:xfrm>
            <a:off x="1793897" y="239724"/>
            <a:ext cx="9269277" cy="718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Enter the Particulars Of The Person Responding to Your Question In The Facility</a:t>
            </a:r>
            <a:endParaRPr lang="en-UG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8328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59765-5954-E5B2-E283-A434A3F474CD}"/>
              </a:ext>
            </a:extLst>
          </p:cNvPr>
          <p:cNvSpPr txBox="1">
            <a:spLocks/>
          </p:cNvSpPr>
          <p:nvPr/>
        </p:nvSpPr>
        <p:spPr>
          <a:xfrm>
            <a:off x="1645722" y="236736"/>
            <a:ext cx="9393382" cy="8567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Take the GPS coordinates of the facility that your collecting data from</a:t>
            </a:r>
          </a:p>
          <a:p>
            <a:pPr algn="ctr"/>
            <a:endParaRPr lang="en-UG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F0F62E0-8B0C-606C-6482-A6222A2B10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" b="4932"/>
          <a:stretch/>
        </p:blipFill>
        <p:spPr>
          <a:xfrm>
            <a:off x="3519027" y="1476499"/>
            <a:ext cx="5909979" cy="48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67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B447E76-524E-DD55-2FC8-E81D23BA45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5884"/>
          <a:stretch/>
        </p:blipFill>
        <p:spPr>
          <a:xfrm>
            <a:off x="1835727" y="1386700"/>
            <a:ext cx="4142510" cy="4681591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D3D3839-BAD9-6789-4FA9-B585F0A0E9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b="5599"/>
          <a:stretch/>
        </p:blipFill>
        <p:spPr>
          <a:xfrm>
            <a:off x="7020423" y="1386700"/>
            <a:ext cx="4368013" cy="475210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9F6174B-5992-74B6-E441-DF17EE522ADD}"/>
              </a:ext>
            </a:extLst>
          </p:cNvPr>
          <p:cNvSpPr txBox="1">
            <a:spLocks/>
          </p:cNvSpPr>
          <p:nvPr/>
        </p:nvSpPr>
        <p:spPr>
          <a:xfrm>
            <a:off x="1590305" y="352614"/>
            <a:ext cx="9407237" cy="733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Continue asking for details of the accommodation facility</a:t>
            </a:r>
            <a:endParaRPr lang="en-UG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223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184</Words>
  <Application>Microsoft Office PowerPoint</Application>
  <PresentationFormat>Widescreen</PresentationFormat>
  <Paragraphs>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YaHei</vt:lpstr>
      <vt:lpstr>Microsoft YaHei UI</vt:lpstr>
      <vt:lpstr>Aptos</vt:lpstr>
      <vt:lpstr>Arial</vt:lpstr>
      <vt:lpstr>Bradley Hand ITC</vt:lpstr>
      <vt:lpstr>Calibri</vt:lpstr>
      <vt:lpstr>Century Schoolbook</vt:lpstr>
      <vt:lpstr>Wingdings</vt:lpstr>
      <vt:lpstr>Office Theme</vt:lpstr>
      <vt:lpstr>PowerPoint Presentation</vt:lpstr>
      <vt:lpstr>Introduction</vt:lpstr>
      <vt:lpstr>Start the accommodation questionnaire by selecting the module</vt:lpstr>
      <vt:lpstr>PowerPoint Presentation</vt:lpstr>
      <vt:lpstr>Ask For The Name of The Accommodation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Nawoova, Betty</dc:creator>
  <cp:lastModifiedBy>stephen mawejje</cp:lastModifiedBy>
  <cp:revision>357</cp:revision>
  <dcterms:created xsi:type="dcterms:W3CDTF">2023-05-13T16:47:00Z</dcterms:created>
  <dcterms:modified xsi:type="dcterms:W3CDTF">2024-04-08T08:18:15Z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873203BC1F2E4440A13EFE2919E8827C</vt:lpwstr>
  </property>
  <property fmtid="{D5CDD505-2E9C-101B-9397-08002B2CF9AE}" pid="3" name="KSOProductBuildVer">
    <vt:lpwstr>1033-11.2.0.11537</vt:lpwstr>
  </property>
</Properties>
</file>