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86" r:id="rId4"/>
    <p:sldId id="285" r:id="rId5"/>
    <p:sldId id="287" r:id="rId6"/>
    <p:sldId id="277" r:id="rId7"/>
    <p:sldId id="278" r:id="rId8"/>
    <p:sldId id="289" r:id="rId9"/>
    <p:sldId id="290" r:id="rId10"/>
    <p:sldId id="28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PSI" initials="D" lastIdx="3" clrIdx="0">
    <p:extLst>
      <p:ext uri="{19B8F6BF-5375-455C-9EA6-DF929625EA0E}">
        <p15:presenceInfo xmlns:p15="http://schemas.microsoft.com/office/powerpoint/2012/main" userId="DPS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03461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71AEB-AA3A-480D-AEB7-481BDE50FC0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#EndAIDS2030Ug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3DA2-ABC2-4526-AE45-2DD14728C2F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#EndAIDS2030Ug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4ED9-86C0-43B3-AB82-A9BC72F952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6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BD1B3-8130-4533-8898-3A80AB85BF2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#EndAIDS2030Ug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4ED9-86C0-43B3-AB82-A9BC72F952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C53F7-DA79-489D-B450-F7879BAC8BF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2" y="6356355"/>
            <a:ext cx="3086100" cy="365125"/>
          </a:xfrm>
        </p:spPr>
        <p:txBody>
          <a:bodyPr/>
          <a:lstStyle/>
          <a:p>
            <a:r>
              <a:rPr lang="en-US"/>
              <a:t>#EndAIDS2030Ug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4ED9-86C0-43B3-AB82-A9BC72F952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90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90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25A82-BE4B-4D91-B4E6-D2DBFE97419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2" y="6207618"/>
            <a:ext cx="3086100" cy="513860"/>
          </a:xfrm>
        </p:spPr>
        <p:txBody>
          <a:bodyPr/>
          <a:lstStyle/>
          <a:p>
            <a:r>
              <a:rPr lang="en-US"/>
              <a:t>#EndAIDS2030Ug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4ED9-86C0-43B3-AB82-A9BC72F952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26D08-EB2F-4759-AAA0-1575E37510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#EndAIDS2030Ug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4ED9-86C0-43B3-AB82-A9BC72F952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4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4" y="2505076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6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2403-81D0-434A-A8E5-6307AED474A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#EndAIDS2030Ug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4ED9-86C0-43B3-AB82-A9BC72F952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022A2-4157-42F9-819F-33541D8BB7D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#EndAIDS2030Ug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4ED9-86C0-43B3-AB82-A9BC72F952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1E975-DC5C-47F8-B41C-97EA5962270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#EndAIDS2030Ug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4ED9-86C0-43B3-AB82-A9BC72F952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3" y="987430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A0AE1-CAAC-4C09-B466-3D9E17DFA43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#EndAIDS2030Ug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4ED9-86C0-43B3-AB82-A9BC72F952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3" y="987430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C0E8-6650-4704-9B6F-A79507FFE48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#EndAIDS2030Ug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4ED9-86C0-43B3-AB82-A9BC72F952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2" y="1274094"/>
            <a:ext cx="7886700" cy="6963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2" y="2266684"/>
            <a:ext cx="7886700" cy="3910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EEB8B-7626-40D4-9779-ED4415F292D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2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1">
                <a:solidFill>
                  <a:srgbClr val="0070C0"/>
                </a:solidFill>
              </a:defRPr>
            </a:lvl1pPr>
          </a:lstStyle>
          <a:p>
            <a:r>
              <a:rPr lang="en-US"/>
              <a:t>#EndAIDS2030Ug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09" y="9502"/>
            <a:ext cx="1170180" cy="10852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114674" y="3114674"/>
            <a:ext cx="6858003" cy="628651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2304313" y="249608"/>
            <a:ext cx="39256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UGANDA AIDS COMMISSION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OFFICE OF THE PRESIDENT</a:t>
            </a:r>
          </a:p>
        </p:txBody>
      </p:sp>
      <p:pic>
        <p:nvPicPr>
          <p:cNvPr id="11" name="Picture 10" descr="F:\UAC DOCUMENTS\LOGOS\uac 2.jpg"/>
          <p:cNvPicPr/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654" y="9502"/>
            <a:ext cx="1532586" cy="121887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GOVERNMENT BUDGET CONSULTATIVE </a:t>
            </a:r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WORKSHOPS 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FY </a:t>
            </a:r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2025/26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ubtitle 15"/>
          <p:cNvSpPr>
            <a:spLocks noGrp="1"/>
          </p:cNvSpPr>
          <p:nvPr>
            <p:ph type="subTitle" idx="1"/>
          </p:nvPr>
        </p:nvSpPr>
        <p:spPr>
          <a:xfrm>
            <a:off x="1143000" y="3549650"/>
            <a:ext cx="6858000" cy="285114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GUIDELINES FOR HIV 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MAINSTREAMING </a:t>
            </a:r>
            <a:r>
              <a:rPr lang="en-US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INTO THE  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GOVERNMENT PLANS AND BUDGET </a:t>
            </a:r>
            <a:r>
              <a:rPr lang="en-US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 </a:t>
            </a:r>
            <a:r>
              <a:rPr lang="en-US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2025/26</a:t>
            </a:r>
            <a:endParaRPr lang="en-US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</a:p>
          <a:p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Uganda AIDS Commission </a:t>
            </a:r>
          </a:p>
          <a:p>
            <a:r>
              <a:rPr lang="en-US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2024 - 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</a:t>
            </a:r>
            <a:r>
              <a:rPr lang="en-US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n-US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#EndAIDS2030Ug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851691"/>
            <a:ext cx="7886700" cy="1325563"/>
          </a:xfrm>
        </p:spPr>
        <p:txBody>
          <a:bodyPr/>
          <a:lstStyle/>
          <a:p>
            <a:r>
              <a:rPr lang="en-US" b="1" dirty="0" smtClean="0"/>
              <a:t>Discussion</a:t>
            </a: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#EndAIDS2030Ug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2" y="877593"/>
            <a:ext cx="7886700" cy="696374"/>
          </a:xfrm>
        </p:spPr>
        <p:txBody>
          <a:bodyPr/>
          <a:lstStyle/>
          <a:p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2" y="1573966"/>
            <a:ext cx="7886700" cy="485681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HIV and AIDS </a:t>
            </a:r>
            <a:r>
              <a:rPr lang="en-US" dirty="0" smtClean="0"/>
              <a:t>epidemic still </a:t>
            </a:r>
            <a:r>
              <a:rPr lang="en-US" dirty="0"/>
              <a:t>poses a substantial threat to Uganda’s socio-economic development, imposing a heavy burden on individuals, families, communities and the </a:t>
            </a:r>
            <a:r>
              <a:rPr lang="en-US" dirty="0" smtClean="0"/>
              <a:t>nation The epidemic remains </a:t>
            </a:r>
            <a:r>
              <a:rPr lang="en-US" dirty="0"/>
              <a:t>severe, generalized, and heterogeneous across geographical areas, socio-demographic and socio-economic subgroups. </a:t>
            </a:r>
          </a:p>
          <a:p>
            <a:r>
              <a:rPr lang="en-US" dirty="0"/>
              <a:t>The latest estimates indicate approximately </a:t>
            </a:r>
            <a:r>
              <a:rPr lang="en-US" dirty="0" smtClean="0"/>
              <a:t>1.5 million </a:t>
            </a:r>
            <a:r>
              <a:rPr lang="en-US" dirty="0"/>
              <a:t>people were living with HIV in Uganda in </a:t>
            </a:r>
            <a:r>
              <a:rPr lang="en-US" dirty="0" smtClean="0"/>
              <a:t>2023 with a prevalence of 5.1%</a:t>
            </a:r>
            <a:endParaRPr lang="en-US" dirty="0"/>
          </a:p>
          <a:p>
            <a:r>
              <a:rPr lang="en-US" dirty="0"/>
              <a:t>Women remain disproportionately affected </a:t>
            </a:r>
            <a:r>
              <a:rPr lang="en-US" dirty="0" smtClean="0"/>
              <a:t>with a prevalence of 6.6% compared to their male counterparts at 3.8%. </a:t>
            </a:r>
            <a:r>
              <a:rPr lang="en-US" dirty="0"/>
              <a:t>Considerable variations also exist among gender and 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were an estimated 38,000 new HIV Infections in 2023 down from 97,000 in 2010 while the AIDS-related deaths dropped from  53,000 in 2010 to 20,000 in 2023</a:t>
            </a:r>
          </a:p>
          <a:p>
            <a:pPr marL="228600" lvl="1">
              <a:spcBef>
                <a:spcPts val="1000"/>
              </a:spcBef>
            </a:pPr>
            <a:r>
              <a:rPr lang="en-US" sz="2900" dirty="0">
                <a:cs typeface="Arial" panose="020B0604020202020204" pitchFamily="34" charset="0"/>
              </a:rPr>
              <a:t>Of the 1.5 million people estimated to be living with </a:t>
            </a:r>
            <a:r>
              <a:rPr lang="en-US" sz="2900" dirty="0" smtClean="0">
                <a:cs typeface="Arial" panose="020B0604020202020204" pitchFamily="34" charset="0"/>
              </a:rPr>
              <a:t>HIV, </a:t>
            </a:r>
            <a:r>
              <a:rPr lang="en-US" sz="2900" dirty="0">
                <a:cs typeface="Arial" panose="020B0604020202020204" pitchFamily="34" charset="0"/>
              </a:rPr>
              <a:t>92% were aware of their status, of whom 90% are on ART and 94% of those on ART are virally suppressed</a:t>
            </a:r>
            <a:r>
              <a:rPr lang="en-US" sz="2900" dirty="0" smtClean="0">
                <a:cs typeface="Arial" panose="020B0604020202020204" pitchFamily="34" charset="0"/>
              </a:rPr>
              <a:t>.</a:t>
            </a:r>
            <a:endParaRPr lang="en-US" sz="2900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#EndAIDS2030Ug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(cont..)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Financing of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key HIV/AIDS programs in Uganda is largely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dependent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donor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assistance with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development partners contributing over 80% of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resources, while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provides about 13% and 5% by the private sector.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country is now implementing HIV/AIDS mainstreaming initiatives as a key sustainability financing strategy for continuity of HIV services, as donor contribution is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dwindling. </a:t>
            </a:r>
          </a:p>
          <a:p>
            <a:pPr algn="just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HIV Mainstreaming includes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0.1% contribution from all government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MDAs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LG budget for implementation of HIV interventions.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#EndAIDS2030Ug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04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2" y="1146748"/>
            <a:ext cx="7886700" cy="82372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HIV and AIDS Mainstreaming in the LG plans and budget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1970468"/>
            <a:ext cx="8133099" cy="467767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Mainstreaming </a:t>
            </a:r>
            <a:r>
              <a:rPr lang="en-GB" dirty="0"/>
              <a:t>HIV into national development processes has been prioritized in the new program approach under the NDP III – </a:t>
            </a:r>
          </a:p>
          <a:p>
            <a:pPr lvl="1"/>
            <a:r>
              <a:rPr lang="en-GB" dirty="0" smtClean="0"/>
              <a:t>Largely </a:t>
            </a:r>
            <a:r>
              <a:rPr lang="en-GB" dirty="0"/>
              <a:t>to sustain the efforts in the response </a:t>
            </a:r>
            <a:endParaRPr lang="en-GB" sz="800" dirty="0"/>
          </a:p>
          <a:p>
            <a:pPr lvl="1"/>
            <a:r>
              <a:rPr lang="en-GB" dirty="0"/>
              <a:t>To increase domestic HIV financing as  the country transition to sustainability of the response.</a:t>
            </a:r>
            <a:endParaRPr lang="en-GB" dirty="0">
              <a:solidFill>
                <a:srgbClr val="FF0000"/>
              </a:solidFill>
            </a:endParaRPr>
          </a:p>
          <a:p>
            <a:pPr lvl="1"/>
            <a:r>
              <a:rPr lang="en-GB" dirty="0"/>
              <a:t>As Government, it is our responsibility </a:t>
            </a:r>
            <a:r>
              <a:rPr lang="en-GB" dirty="0" smtClean="0"/>
              <a:t>as </a:t>
            </a:r>
            <a:r>
              <a:rPr lang="en-GB" dirty="0"/>
              <a:t>duty bearers to ensure  </a:t>
            </a:r>
            <a:r>
              <a:rPr lang="en-GB" dirty="0" smtClean="0"/>
              <a:t>good  </a:t>
            </a:r>
            <a:r>
              <a:rPr lang="en-GB" dirty="0"/>
              <a:t>health and well being of  the Communities we serve and at our work places</a:t>
            </a:r>
            <a:r>
              <a:rPr lang="en-GB" dirty="0" smtClean="0"/>
              <a:t>.</a:t>
            </a:r>
          </a:p>
          <a:p>
            <a:pPr marL="0" indent="0" algn="just"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Mainstreaming is in two key domains:</a:t>
            </a:r>
          </a:p>
          <a:p>
            <a:pPr lvl="1" algn="just"/>
            <a:r>
              <a:rPr lang="en-US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Internal (workplace)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- to reduce vulnerability of employees </a:t>
            </a:r>
          </a:p>
          <a:p>
            <a:pPr lvl="1" algn="just"/>
            <a:r>
              <a:rPr lang="en-US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External (linked to the core function of a sector)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- taking action to contain the threats posed by the epidemic to the achievement of the sector goals, as well as ensuring that the sector’s practices do not exacerbate the epidemic.</a:t>
            </a:r>
            <a:endParaRPr lang="en-Z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 Uganda, HIV Mainstreaming is enshrined in the 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PFTI and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NDPIII</a:t>
            </a:r>
            <a:endParaRPr lang="en-US" sz="2200" i="1" dirty="0">
              <a:solidFill>
                <a:srgbClr val="4B20E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GB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#EndAIDS2030Ug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81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Budgeting for HIV/AIDS Mainstreaming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2" y="1995778"/>
            <a:ext cx="7886700" cy="4397072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LGs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are to allocate 0.1% of their total budget allocation (with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exception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Pensions, Gratuity, transfers and external donor resources) to implement HIV and AIDS interventions</a:t>
            </a:r>
          </a:p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MoFPED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introduced a single budget output code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000013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 HIV/AIDS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mainstreaming.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Each entity should map one programme or Department to plan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and cost their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prioritized HIV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and AIDS activities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under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budget output code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000013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 guided by the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MoFPED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in the BCC issued from time to time </a:t>
            </a:r>
          </a:p>
          <a:p>
            <a:pPr marL="0" indent="0" algn="just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#EndAIDS2030Ug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75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Illustration 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0.1% computation for District X FY 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2024/25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28649" y="2266950"/>
          <a:ext cx="8072005" cy="3798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8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6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1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7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20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26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4979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4974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47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 Area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FFFF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FFFF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‘000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FFFF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Wage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FFFF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‘000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FFFF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Non-wage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FFFF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‘000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Capital </a:t>
                      </a:r>
                      <a:r>
                        <a:rPr lang="en-US" sz="1200" b="1" kern="1200" dirty="0" err="1">
                          <a:solidFill>
                            <a:srgbClr val="FFFFFF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Dev’t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‘000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Pension &amp;Gratuity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‘000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Transfers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‘000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Ext. Financing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‘000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8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21,246,301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13,195,894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1,703,566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2,858,134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310,243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3,039,984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138,480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8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7270">
                <a:tc gridSpan="9"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Calculating the 0.1%: (i.e. determining an institution’s target allocation for HIV mainstreaming)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3819">
                <a:tc gridSpan="4">
                  <a:txBody>
                    <a:bodyPr/>
                    <a:lstStyle/>
                    <a:p>
                      <a:pPr marL="457200" lvl="0" indent="-457200">
                        <a:buFont typeface="+mj-lt"/>
                        <a:buAutoNum type="alphaLcParenR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Budget = 21,246,301,000</a:t>
                      </a:r>
                    </a:p>
                    <a:p>
                      <a:pPr marL="457200" lvl="0" indent="-457200">
                        <a:buFont typeface="+mj-lt"/>
                        <a:buAutoNum type="alphaLcParenR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Wage= 13,195,894,000</a:t>
                      </a:r>
                    </a:p>
                    <a:p>
                      <a:pPr marL="457200" lvl="0" indent="-457200">
                        <a:buFont typeface="+mj-lt"/>
                        <a:buAutoNum type="alphaLcParenR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Non-wage= 1,703,566,000</a:t>
                      </a:r>
                    </a:p>
                    <a:p>
                      <a:pPr marL="457200" indent="-457200">
                        <a:buFont typeface="+mj-lt"/>
                        <a:buAutoNum type="alphaLcParenR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Capital Development= 2,858,134,000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457200" lvl="0" indent="-457200">
                        <a:buFont typeface="+mj-lt"/>
                        <a:buAutoNum type="alphaLcParenR" startAt="5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Pension/Gratuity= 310,243,000 </a:t>
                      </a:r>
                    </a:p>
                    <a:p>
                      <a:pPr marL="457200" lvl="0" indent="-457200">
                        <a:buFont typeface="+mj-lt"/>
                        <a:buAutoNum type="alphaLcParenR" startAt="5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Transfers= 3,039,984,000</a:t>
                      </a:r>
                    </a:p>
                    <a:p>
                      <a:pPr marL="457200" indent="-457200">
                        <a:buFont typeface="+mj-lt"/>
                        <a:buAutoNum type="alphaLcParenR" startAt="5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Ext. Financing = 138,480,000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#EndAIDS2030Ug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Illustration of 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0.1% computation for District X FY 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2024/25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lvl="0" indent="-514350">
              <a:buFont typeface="+mj-lt"/>
              <a:buAutoNum type="alphaLcParenR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Funds subject to 0.1% allocation = a-(e+f+g)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21,246,301,000 - (310,243,000 + 3,039,984,000 + 138,480,000) = UGX 17,757,594,000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0.1% (or 0.001) of 17,757,594,000 = UGX 17,757,594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17,757,594 = shall be realized from the institution’s budget.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Allocation and budgeting is done by the Technical Planning Committee (TPC) – for the LG (District, City and Municipalities).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Possible sources of funds may include; unconditional grants and local revenues.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 identified and prioritized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HIV/AIDS activities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shall be entered into the budget output code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: 000013</a:t>
            </a:r>
          </a:p>
          <a:p>
            <a:pPr marL="514350" indent="-514350">
              <a:buFont typeface="+mj-lt"/>
              <a:buAutoNum type="alphaLcParenR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#EndAIDS2030Ug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3BF33F7-3490-C215-7F86-06E12B8A4A7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688773" y="4373438"/>
            <a:ext cx="5143499" cy="23281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5400" b="1" dirty="0"/>
              <a:t>Systems Strengthening</a:t>
            </a:r>
          </a:p>
          <a:p>
            <a:r>
              <a:rPr lang="en-US" sz="5400" dirty="0"/>
              <a:t>Operationalize HIV&amp;AIDS coordination structure at the work place</a:t>
            </a:r>
          </a:p>
          <a:p>
            <a:r>
              <a:rPr lang="en-US" sz="5400" dirty="0"/>
              <a:t>Develop and operationalize HIV &amp; AIDS workplace policy</a:t>
            </a:r>
          </a:p>
          <a:p>
            <a:r>
              <a:rPr lang="en-US" sz="5400" dirty="0"/>
              <a:t>Submit period activity reports to UAC</a:t>
            </a:r>
          </a:p>
          <a:p>
            <a:r>
              <a:rPr lang="en-US" sz="5400" dirty="0"/>
              <a:t>Conduct resource mobilization activities to ensure implementation of the institution’s HIV and AIDS plans</a:t>
            </a:r>
          </a:p>
          <a:p>
            <a:r>
              <a:rPr lang="en-US" sz="5400" dirty="0"/>
              <a:t>Convene quarterly coordination meetings to review progress and planning of activities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08EB91E-E999-AA14-2277-30AA32D3DE2F}"/>
              </a:ext>
            </a:extLst>
          </p:cNvPr>
          <p:cNvSpPr/>
          <p:nvPr/>
        </p:nvSpPr>
        <p:spPr>
          <a:xfrm>
            <a:off x="566718" y="1817815"/>
            <a:ext cx="2956214" cy="488372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HIV Prevention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Conduct HIV and AIDS sensitization at Work Place and Communities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Conduct/refer staff and the affected communities for HTS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Promote BCC interventions including dissemination of IEC materials at the work place and within the communities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Promote HIV prevention interventions focusing on AGYW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Promote condom education, distribution, correct/consistent use at work place and in Communities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Promote access for referral mechanism for PMTCT, SMC, PrEP and PEP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Engage men in HIV prevention at work place and the community</a:t>
            </a:r>
          </a:p>
          <a:p>
            <a:pPr algn="ctr"/>
            <a:endParaRPr lang="en-UG" sz="1350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69D08A9-8322-42DF-4196-0722DA03C105}"/>
              </a:ext>
            </a:extLst>
          </p:cNvPr>
          <p:cNvSpPr/>
          <p:nvPr/>
        </p:nvSpPr>
        <p:spPr>
          <a:xfrm>
            <a:off x="3688772" y="1688197"/>
            <a:ext cx="5143498" cy="110143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Care and Treatment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Provide referrals for staff living with HIV to access ART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Support staff particularly PLHIV through MDAs/LGs/institutions’ medical insurance schemes</a:t>
            </a:r>
            <a:endParaRPr lang="en-UG" sz="135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BC21962-1575-577C-78B7-136A4389257E}"/>
              </a:ext>
            </a:extLst>
          </p:cNvPr>
          <p:cNvSpPr/>
          <p:nvPr/>
        </p:nvSpPr>
        <p:spPr>
          <a:xfrm>
            <a:off x="3688772" y="2846514"/>
            <a:ext cx="5143499" cy="14131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Social Support and Protection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Promote psycho-social support for PLHIV at workplace and within communities including Home Based Care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Establish PLHIV support groups at the workplace and in communities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Establish and strengthen mechanisms to address stigma and discrimination of PLHIV at the workplace and in communities</a:t>
            </a:r>
            <a:endParaRPr lang="en-UG" sz="1350" dirty="0"/>
          </a:p>
        </p:txBody>
      </p:sp>
      <p:sp>
        <p:nvSpPr>
          <p:cNvPr id="2" name="Rectangle 1"/>
          <p:cNvSpPr/>
          <p:nvPr/>
        </p:nvSpPr>
        <p:spPr>
          <a:xfrm>
            <a:off x="1162046" y="1136537"/>
            <a:ext cx="68929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smtClean="0">
                <a:solidFill>
                  <a:srgbClr val="0E57FA"/>
                </a:solidFill>
              </a:rPr>
              <a:t>Minimum HIV Mainstreaming activity package</a:t>
            </a:r>
            <a:endParaRPr lang="en-US" sz="2800" i="1" dirty="0">
              <a:solidFill>
                <a:srgbClr val="0E57F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25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03662" y="969132"/>
            <a:ext cx="3868340" cy="823912"/>
          </a:xfrm>
        </p:spPr>
        <p:txBody>
          <a:bodyPr/>
          <a:lstStyle/>
          <a:p>
            <a:r>
              <a:rPr lang="en-US" dirty="0" smtClean="0"/>
              <a:t>Identified gaps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703662" y="1890479"/>
            <a:ext cx="4115676" cy="3684588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Some LGs are not allocating 0.1% for </a:t>
            </a:r>
            <a:r>
              <a:rPr lang="en-US" sz="2000" dirty="0" smtClean="0">
                <a:solidFill>
                  <a:prstClr val="black"/>
                </a:solidFill>
              </a:rPr>
              <a:t>HIV </a:t>
            </a:r>
            <a:r>
              <a:rPr lang="en-US" sz="2000" dirty="0">
                <a:solidFill>
                  <a:prstClr val="black"/>
                </a:solidFill>
              </a:rPr>
              <a:t>and AIDS mainstreaming </a:t>
            </a:r>
          </a:p>
          <a:p>
            <a:r>
              <a:rPr lang="en-US" sz="2000" dirty="0">
                <a:solidFill>
                  <a:prstClr val="black"/>
                </a:solidFill>
              </a:rPr>
              <a:t>Some LGs are allocating less than 0.1% of their total budget </a:t>
            </a:r>
          </a:p>
          <a:p>
            <a:r>
              <a:rPr lang="en-US" sz="2000" dirty="0">
                <a:solidFill>
                  <a:prstClr val="black"/>
                </a:solidFill>
              </a:rPr>
              <a:t> Some LGs are not utilizing the budget output code of 000013 </a:t>
            </a:r>
            <a:r>
              <a:rPr lang="en-US" sz="2000" dirty="0" smtClean="0">
                <a:solidFill>
                  <a:prstClr val="black"/>
                </a:solidFill>
              </a:rPr>
              <a:t>and  </a:t>
            </a:r>
            <a:r>
              <a:rPr lang="en-US" sz="2000" dirty="0">
                <a:solidFill>
                  <a:prstClr val="black"/>
                </a:solidFill>
              </a:rPr>
              <a:t>instead </a:t>
            </a:r>
            <a:r>
              <a:rPr lang="en-US" sz="2000" dirty="0" smtClean="0">
                <a:solidFill>
                  <a:prstClr val="black"/>
                </a:solidFill>
              </a:rPr>
              <a:t>claim to mainstream under cross-cutting issues</a:t>
            </a:r>
            <a:endParaRPr lang="en-US" sz="2000" dirty="0">
              <a:solidFill>
                <a:prstClr val="black"/>
              </a:solidFill>
            </a:endParaRPr>
          </a:p>
          <a:p>
            <a:r>
              <a:rPr lang="en-US" sz="2000" dirty="0">
                <a:solidFill>
                  <a:prstClr val="black"/>
                </a:solidFill>
              </a:rPr>
              <a:t> Some LGs plan for non-HIV/AIDS activities under budget output code 000013  </a:t>
            </a:r>
          </a:p>
          <a:p>
            <a:r>
              <a:rPr lang="en-US" sz="2000" dirty="0">
                <a:solidFill>
                  <a:prstClr val="black"/>
                </a:solidFill>
              </a:rPr>
              <a:t>There are Multiple budget output code 000013 contrary to the </a:t>
            </a:r>
            <a:r>
              <a:rPr lang="en-US" sz="2000" dirty="0" err="1">
                <a:solidFill>
                  <a:prstClr val="black"/>
                </a:solidFill>
              </a:rPr>
              <a:t>MoFPED</a:t>
            </a:r>
            <a:r>
              <a:rPr lang="en-US" sz="2000" dirty="0">
                <a:solidFill>
                  <a:prstClr val="black"/>
                </a:solidFill>
              </a:rPr>
              <a:t> guidance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29152" y="969132"/>
            <a:ext cx="3887391" cy="823912"/>
          </a:xfrm>
        </p:spPr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29152" y="1890479"/>
            <a:ext cx="3887391" cy="3684588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400" dirty="0"/>
              <a:t>The output code 000013 should be mapped under one Department/Program area</a:t>
            </a:r>
          </a:p>
          <a:p>
            <a:pPr algn="just"/>
            <a:r>
              <a:rPr lang="en-US" sz="2400" dirty="0"/>
              <a:t>Allocate 0.1% for HIV mainstreaming minimum package and utilize the budget output code </a:t>
            </a:r>
            <a:r>
              <a:rPr lang="en-US" sz="2400" b="1" dirty="0"/>
              <a:t>000013 </a:t>
            </a:r>
            <a:r>
              <a:rPr lang="en-US" sz="2400" dirty="0"/>
              <a:t>for HIV mainstreaming   </a:t>
            </a:r>
          </a:p>
          <a:p>
            <a:pPr algn="just"/>
            <a:r>
              <a:rPr lang="en-US" sz="2400" dirty="0"/>
              <a:t>Activities budgeted under the 000013 code should be HIV Mainstreaming activities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#EndAIDS2030Ug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2496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1052</Words>
  <Application>Microsoft Office PowerPoint</Application>
  <PresentationFormat>On-screen Show (4:3)</PresentationFormat>
  <Paragraphs>113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Bookman Old Style</vt:lpstr>
      <vt:lpstr>Calibri</vt:lpstr>
      <vt:lpstr>Calibri Light</vt:lpstr>
      <vt:lpstr>Times New Roman</vt:lpstr>
      <vt:lpstr>1_Office Theme</vt:lpstr>
      <vt:lpstr>LOCAL GOVERNMENT BUDGET CONSULTATIVE WORKSHOPS FOR FY 2025/26</vt:lpstr>
      <vt:lpstr>Introduction </vt:lpstr>
      <vt:lpstr>Introduction (cont..)</vt:lpstr>
      <vt:lpstr>HIV and AIDS Mainstreaming in the LG plans and budget </vt:lpstr>
      <vt:lpstr>Budgeting for HIV/AIDS Mainstreaming </vt:lpstr>
      <vt:lpstr>Illustration of 0.1% computation for District X FY 2024/25</vt:lpstr>
      <vt:lpstr>Illustration of 0.1% computation for District X FY 2024/25</vt:lpstr>
      <vt:lpstr>PowerPoint Presentation</vt:lpstr>
      <vt:lpstr>PowerPoint Presentation</vt:lpstr>
      <vt:lpstr>Discussion</vt:lpstr>
    </vt:vector>
  </TitlesOfParts>
  <Company>TEMAOS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Nandugwa</dc:creator>
  <cp:lastModifiedBy>Charles Otai</cp:lastModifiedBy>
  <cp:revision>97</cp:revision>
  <dcterms:created xsi:type="dcterms:W3CDTF">2022-07-13T08:44:00Z</dcterms:created>
  <dcterms:modified xsi:type="dcterms:W3CDTF">2024-09-12T15:33:50Z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B605FF93E21E4E6798D76C432A657452_13</vt:lpwstr>
  </property>
  <property fmtid="{D5CDD505-2E9C-101B-9397-08002B2CF9AE}" pid="3" name="KSOProductBuildVer">
    <vt:lpwstr>1033-12.2.0.17562</vt:lpwstr>
  </property>
</Properties>
</file>