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7" r:id="rId2"/>
    <p:sldId id="258" r:id="rId3"/>
    <p:sldId id="260" r:id="rId4"/>
    <p:sldId id="259" r:id="rId5"/>
    <p:sldId id="261" r:id="rId6"/>
    <p:sldId id="262" r:id="rId7"/>
    <p:sldId id="276" r:id="rId8"/>
    <p:sldId id="277" r:id="rId9"/>
    <p:sldId id="269" r:id="rId10"/>
    <p:sldId id="270" r:id="rId11"/>
    <p:sldId id="271" r:id="rId12"/>
    <p:sldId id="272" r:id="rId13"/>
    <p:sldId id="273" r:id="rId14"/>
    <p:sldId id="274" r:id="rId15"/>
    <p:sldId id="275" r:id="rId1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79" d="100"/>
          <a:sy n="79" d="100"/>
        </p:scale>
        <p:origin x="151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853D5A60-62BF-45B8-81E2-E3F7BF59BA8F}" type="datetimeFigureOut">
              <a:rPr lang="en-GB" smtClean="0"/>
              <a:t>11/09/2024</a:t>
            </a:fld>
            <a:endParaRPr lang="en-GB"/>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4AA5F2C1-15FC-47F5-8C7A-065D9687BF9D}" type="slidenum">
              <a:rPr lang="en-GB" smtClean="0"/>
              <a:t>‹#›</a:t>
            </a:fld>
            <a:endParaRPr lang="en-GB"/>
          </a:p>
        </p:txBody>
      </p:sp>
    </p:spTree>
    <p:extLst>
      <p:ext uri="{BB962C8B-B14F-4D97-AF65-F5344CB8AC3E}">
        <p14:creationId xmlns:p14="http://schemas.microsoft.com/office/powerpoint/2010/main" val="29718787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C9CD5C-1EA4-4249-8BBF-0FF4DD405C30}"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C79EA-5560-4043-B36A-5C76D3B64FB0}" type="slidenum">
              <a:rPr lang="en-US" smtClean="0"/>
              <a:t>‹#›</a:t>
            </a:fld>
            <a:endParaRPr lang="en-US"/>
          </a:p>
        </p:txBody>
      </p:sp>
    </p:spTree>
    <p:extLst>
      <p:ext uri="{BB962C8B-B14F-4D97-AF65-F5344CB8AC3E}">
        <p14:creationId xmlns:p14="http://schemas.microsoft.com/office/powerpoint/2010/main" val="137877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9CD5C-1EA4-4249-8BBF-0FF4DD405C30}"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C79EA-5560-4043-B36A-5C76D3B64FB0}" type="slidenum">
              <a:rPr lang="en-US" smtClean="0"/>
              <a:t>‹#›</a:t>
            </a:fld>
            <a:endParaRPr lang="en-US"/>
          </a:p>
        </p:txBody>
      </p:sp>
    </p:spTree>
    <p:extLst>
      <p:ext uri="{BB962C8B-B14F-4D97-AF65-F5344CB8AC3E}">
        <p14:creationId xmlns:p14="http://schemas.microsoft.com/office/powerpoint/2010/main" val="100287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9CD5C-1EA4-4249-8BBF-0FF4DD405C30}"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C79EA-5560-4043-B36A-5C76D3B64FB0}" type="slidenum">
              <a:rPr lang="en-US" smtClean="0"/>
              <a:t>‹#›</a:t>
            </a:fld>
            <a:endParaRPr lang="en-US"/>
          </a:p>
        </p:txBody>
      </p:sp>
    </p:spTree>
    <p:extLst>
      <p:ext uri="{BB962C8B-B14F-4D97-AF65-F5344CB8AC3E}">
        <p14:creationId xmlns:p14="http://schemas.microsoft.com/office/powerpoint/2010/main" val="449583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9CD5C-1EA4-4249-8BBF-0FF4DD405C30}"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C79EA-5560-4043-B36A-5C76D3B64FB0}" type="slidenum">
              <a:rPr lang="en-US" smtClean="0"/>
              <a:t>‹#›</a:t>
            </a:fld>
            <a:endParaRPr lang="en-US"/>
          </a:p>
        </p:txBody>
      </p:sp>
    </p:spTree>
    <p:extLst>
      <p:ext uri="{BB962C8B-B14F-4D97-AF65-F5344CB8AC3E}">
        <p14:creationId xmlns:p14="http://schemas.microsoft.com/office/powerpoint/2010/main" val="2959322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C9CD5C-1EA4-4249-8BBF-0FF4DD405C30}"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C79EA-5560-4043-B36A-5C76D3B64FB0}" type="slidenum">
              <a:rPr lang="en-US" smtClean="0"/>
              <a:t>‹#›</a:t>
            </a:fld>
            <a:endParaRPr lang="en-US"/>
          </a:p>
        </p:txBody>
      </p:sp>
    </p:spTree>
    <p:extLst>
      <p:ext uri="{BB962C8B-B14F-4D97-AF65-F5344CB8AC3E}">
        <p14:creationId xmlns:p14="http://schemas.microsoft.com/office/powerpoint/2010/main" val="1099953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C9CD5C-1EA4-4249-8BBF-0FF4DD405C30}"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C79EA-5560-4043-B36A-5C76D3B64FB0}" type="slidenum">
              <a:rPr lang="en-US" smtClean="0"/>
              <a:t>‹#›</a:t>
            </a:fld>
            <a:endParaRPr lang="en-US"/>
          </a:p>
        </p:txBody>
      </p:sp>
    </p:spTree>
    <p:extLst>
      <p:ext uri="{BB962C8B-B14F-4D97-AF65-F5344CB8AC3E}">
        <p14:creationId xmlns:p14="http://schemas.microsoft.com/office/powerpoint/2010/main" val="386417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C9CD5C-1EA4-4249-8BBF-0FF4DD405C30}" type="datetimeFigureOut">
              <a:rPr lang="en-US" smtClean="0"/>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AC79EA-5560-4043-B36A-5C76D3B64FB0}" type="slidenum">
              <a:rPr lang="en-US" smtClean="0"/>
              <a:t>‹#›</a:t>
            </a:fld>
            <a:endParaRPr lang="en-US"/>
          </a:p>
        </p:txBody>
      </p:sp>
    </p:spTree>
    <p:extLst>
      <p:ext uri="{BB962C8B-B14F-4D97-AF65-F5344CB8AC3E}">
        <p14:creationId xmlns:p14="http://schemas.microsoft.com/office/powerpoint/2010/main" val="251643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C9CD5C-1EA4-4249-8BBF-0FF4DD405C30}" type="datetimeFigureOut">
              <a:rPr lang="en-US" smtClean="0"/>
              <a:t>9/11/2024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AC79EA-5560-4043-B36A-5C76D3B64FB0}" type="slidenum">
              <a:rPr lang="en-US" smtClean="0"/>
              <a:t>‹#›</a:t>
            </a:fld>
            <a:endParaRPr lang="en-US"/>
          </a:p>
        </p:txBody>
      </p:sp>
    </p:spTree>
    <p:extLst>
      <p:ext uri="{BB962C8B-B14F-4D97-AF65-F5344CB8AC3E}">
        <p14:creationId xmlns:p14="http://schemas.microsoft.com/office/powerpoint/2010/main" val="2824773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9CD5C-1EA4-4249-8BBF-0FF4DD405C30}" type="datetimeFigureOut">
              <a:rPr lang="en-US" smtClean="0"/>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AC79EA-5560-4043-B36A-5C76D3B64FB0}" type="slidenum">
              <a:rPr lang="en-US" smtClean="0"/>
              <a:t>‹#›</a:t>
            </a:fld>
            <a:endParaRPr lang="en-US"/>
          </a:p>
        </p:txBody>
      </p:sp>
    </p:spTree>
    <p:extLst>
      <p:ext uri="{BB962C8B-B14F-4D97-AF65-F5344CB8AC3E}">
        <p14:creationId xmlns:p14="http://schemas.microsoft.com/office/powerpoint/2010/main" val="314215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C9CD5C-1EA4-4249-8BBF-0FF4DD405C30}"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C79EA-5560-4043-B36A-5C76D3B64FB0}" type="slidenum">
              <a:rPr lang="en-US" smtClean="0"/>
              <a:t>‹#›</a:t>
            </a:fld>
            <a:endParaRPr lang="en-US"/>
          </a:p>
        </p:txBody>
      </p:sp>
    </p:spTree>
    <p:extLst>
      <p:ext uri="{BB962C8B-B14F-4D97-AF65-F5344CB8AC3E}">
        <p14:creationId xmlns:p14="http://schemas.microsoft.com/office/powerpoint/2010/main" val="3803735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C9CD5C-1EA4-4249-8BBF-0FF4DD405C30}"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C79EA-5560-4043-B36A-5C76D3B64FB0}" type="slidenum">
              <a:rPr lang="en-US" smtClean="0"/>
              <a:t>‹#›</a:t>
            </a:fld>
            <a:endParaRPr lang="en-US"/>
          </a:p>
        </p:txBody>
      </p:sp>
    </p:spTree>
    <p:extLst>
      <p:ext uri="{BB962C8B-B14F-4D97-AF65-F5344CB8AC3E}">
        <p14:creationId xmlns:p14="http://schemas.microsoft.com/office/powerpoint/2010/main" val="176074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9CD5C-1EA4-4249-8BBF-0FF4DD405C30}" type="datetimeFigureOut">
              <a:rPr lang="en-US" smtClean="0"/>
              <a:t>9/11/2024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C79EA-5560-4043-B36A-5C76D3B64FB0}" type="slidenum">
              <a:rPr lang="en-US" smtClean="0"/>
              <a:t>‹#›</a:t>
            </a:fld>
            <a:endParaRPr lang="en-US"/>
          </a:p>
        </p:txBody>
      </p:sp>
    </p:spTree>
    <p:extLst>
      <p:ext uri="{BB962C8B-B14F-4D97-AF65-F5344CB8AC3E}">
        <p14:creationId xmlns:p14="http://schemas.microsoft.com/office/powerpoint/2010/main" val="637092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1</a:t>
            </a:fld>
            <a:endParaRPr lang="en-US" altLang="en-US" sz="1200">
              <a:solidFill>
                <a:srgbClr val="898989"/>
              </a:solidFill>
            </a:endParaRPr>
          </a:p>
        </p:txBody>
      </p:sp>
      <p:sp>
        <p:nvSpPr>
          <p:cNvPr id="3075" name="Rectangle 1"/>
          <p:cNvSpPr>
            <a:spLocks noChangeArrowheads="1"/>
          </p:cNvSpPr>
          <p:nvPr/>
        </p:nvSpPr>
        <p:spPr bwMode="auto">
          <a:xfrm>
            <a:off x="7105650" y="633730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a:xfrm>
            <a:off x="282575" y="1022866"/>
            <a:ext cx="8640763" cy="5314434"/>
          </a:xfrm>
          <a:prstGeom prst="rect">
            <a:avLst/>
          </a:prstGeom>
          <a:solidFill>
            <a:schemeClr val="bg1"/>
          </a:solidFill>
          <a:ln w="57150">
            <a:solidFill>
              <a:srgbClr val="7030A0"/>
            </a:solidFill>
          </a:ln>
        </p:spPr>
        <p:txBody>
          <a:bodyPr>
            <a:normAutofit fontScale="97500"/>
          </a:bodyPr>
          <a:lstStyle/>
          <a:p>
            <a:pPr algn="ctr" eaLnBrk="1" fontAlgn="auto" hangingPunct="1">
              <a:spcBef>
                <a:spcPts val="0"/>
              </a:spcBef>
              <a:spcAft>
                <a:spcPts val="0"/>
              </a:spcAft>
              <a:defRPr/>
            </a:pPr>
            <a:r>
              <a:rPr lang="en-US" sz="2200" b="1" dirty="0">
                <a:solidFill>
                  <a:srgbClr val="6600CC"/>
                </a:solidFill>
                <a:latin typeface="Century Gothic" pitchFamily="34" charset="0"/>
                <a:ea typeface="+mj-ea"/>
                <a:cs typeface="Aharoni" pitchFamily="2" charset="-79"/>
              </a:rPr>
              <a:t/>
            </a:r>
            <a:br>
              <a:rPr lang="en-US" sz="2200" b="1" dirty="0">
                <a:solidFill>
                  <a:srgbClr val="6600CC"/>
                </a:solidFill>
                <a:latin typeface="Century Gothic" pitchFamily="34" charset="0"/>
                <a:ea typeface="+mj-ea"/>
                <a:cs typeface="Aharoni" pitchFamily="2" charset="-79"/>
              </a:rPr>
            </a:br>
            <a:r>
              <a:rPr lang="en-US" sz="2900" b="1" dirty="0" smtClean="0">
                <a:latin typeface="+mj-lt"/>
                <a:ea typeface="+mj-ea"/>
                <a:cs typeface="Aharoni" pitchFamily="2" charset="-79"/>
              </a:rPr>
              <a:t>Regional </a:t>
            </a:r>
            <a:r>
              <a:rPr lang="en-US" sz="2900" b="1" dirty="0" smtClean="0">
                <a:latin typeface="+mj-lt"/>
                <a:ea typeface="+mj-ea"/>
                <a:cs typeface="Aharoni" pitchFamily="2" charset="-79"/>
              </a:rPr>
              <a:t>Budget </a:t>
            </a:r>
            <a:r>
              <a:rPr lang="en-US" sz="2900" b="1" dirty="0" smtClean="0">
                <a:latin typeface="+mj-lt"/>
                <a:ea typeface="+mj-ea"/>
                <a:cs typeface="Aharoni" pitchFamily="2" charset="-79"/>
              </a:rPr>
              <a:t>Consultative Workshops FY 2025/26</a:t>
            </a:r>
            <a:endParaRPr lang="en-US" sz="2900" b="1" dirty="0">
              <a:latin typeface="+mj-lt"/>
              <a:ea typeface="+mj-ea"/>
              <a:cs typeface="Aharoni" pitchFamily="2" charset="-79"/>
            </a:endParaRPr>
          </a:p>
          <a:p>
            <a:pPr algn="ctr" eaLnBrk="1" fontAlgn="auto" hangingPunct="1">
              <a:spcBef>
                <a:spcPts val="0"/>
              </a:spcBef>
              <a:spcAft>
                <a:spcPts val="0"/>
              </a:spcAft>
              <a:defRPr/>
            </a:pPr>
            <a:endParaRPr lang="en-US" sz="2500" b="1" dirty="0">
              <a:solidFill>
                <a:srgbClr val="3333FF"/>
              </a:solidFill>
              <a:latin typeface="Calibri Light" panose="020F0302020204030204" pitchFamily="34" charset="0"/>
              <a:ea typeface="+mj-ea"/>
              <a:cs typeface="Aharoni" pitchFamily="2" charset="-79"/>
            </a:endParaRPr>
          </a:p>
          <a:p>
            <a:pPr algn="ctr" eaLnBrk="1" fontAlgn="auto" hangingPunct="1">
              <a:spcBef>
                <a:spcPts val="0"/>
              </a:spcBef>
              <a:spcAft>
                <a:spcPts val="0"/>
              </a:spcAft>
              <a:defRPr/>
            </a:pPr>
            <a:endParaRPr lang="en-US" sz="2500" b="1" dirty="0">
              <a:solidFill>
                <a:srgbClr val="3333FF"/>
              </a:solidFill>
              <a:latin typeface="Calibri Light" panose="020F0302020204030204" pitchFamily="34" charset="0"/>
              <a:cs typeface="Aharoni" pitchFamily="2" charset="-79"/>
            </a:endParaRPr>
          </a:p>
          <a:p>
            <a:pPr algn="ctr">
              <a:defRPr/>
            </a:pPr>
            <a:r>
              <a:rPr lang="en-US" sz="2900" b="1" dirty="0" smtClean="0">
                <a:solidFill>
                  <a:srgbClr val="C00000"/>
                </a:solidFill>
                <a:latin typeface="+mj-lt"/>
                <a:cs typeface="Aharoni" pitchFamily="2" charset="-79"/>
              </a:rPr>
              <a:t>Local </a:t>
            </a:r>
            <a:r>
              <a:rPr lang="en-US" sz="2900" b="1" dirty="0">
                <a:solidFill>
                  <a:srgbClr val="C00000"/>
                </a:solidFill>
                <a:latin typeface="+mj-lt"/>
                <a:cs typeface="Aharoni" pitchFamily="2" charset="-79"/>
              </a:rPr>
              <a:t>Government Guidelines for Addressing Gender and Equity Issues in the Budget Framework Papers (BFPs) for the FY </a:t>
            </a:r>
            <a:r>
              <a:rPr lang="en-US" sz="2900" b="1" dirty="0" smtClean="0">
                <a:solidFill>
                  <a:srgbClr val="C00000"/>
                </a:solidFill>
                <a:latin typeface="+mj-lt"/>
                <a:cs typeface="Aharoni" pitchFamily="2" charset="-79"/>
              </a:rPr>
              <a:t>2025/2026</a:t>
            </a:r>
            <a:endParaRPr lang="en-US" sz="2500" b="1" dirty="0">
              <a:solidFill>
                <a:srgbClr val="3333FF"/>
              </a:solidFill>
              <a:latin typeface="+mj-lt"/>
              <a:cs typeface="Aharoni" pitchFamily="2" charset="-79"/>
            </a:endParaRPr>
          </a:p>
          <a:p>
            <a:pPr algn="ctr" eaLnBrk="1" fontAlgn="auto" hangingPunct="1">
              <a:spcBef>
                <a:spcPts val="0"/>
              </a:spcBef>
              <a:spcAft>
                <a:spcPts val="0"/>
              </a:spcAft>
              <a:defRPr/>
            </a:pPr>
            <a:endParaRPr lang="en-US" sz="2500" b="1" dirty="0">
              <a:solidFill>
                <a:srgbClr val="3333FF"/>
              </a:solidFill>
              <a:latin typeface="Calibri Light" panose="020F0302020204030204" pitchFamily="34" charset="0"/>
              <a:cs typeface="Aharoni" pitchFamily="2" charset="-79"/>
            </a:endParaRPr>
          </a:p>
          <a:p>
            <a:pPr algn="ctr" eaLnBrk="1" fontAlgn="auto" hangingPunct="1">
              <a:spcBef>
                <a:spcPts val="0"/>
              </a:spcBef>
              <a:spcAft>
                <a:spcPts val="0"/>
              </a:spcAft>
              <a:defRPr/>
            </a:pPr>
            <a:endParaRPr lang="en-US" sz="2500" b="1" dirty="0">
              <a:solidFill>
                <a:srgbClr val="3333FF"/>
              </a:solidFill>
              <a:latin typeface="Calibri Light" panose="020F0302020204030204" pitchFamily="34" charset="0"/>
              <a:cs typeface="Aharoni" pitchFamily="2" charset="-79"/>
            </a:endParaRPr>
          </a:p>
          <a:p>
            <a:pPr algn="ctr">
              <a:defRPr/>
            </a:pPr>
            <a:r>
              <a:rPr lang="en-US" sz="2500" b="1" dirty="0" smtClean="0">
                <a:latin typeface="+mj-lt"/>
                <a:cs typeface="Aharoni" pitchFamily="2" charset="-79"/>
              </a:rPr>
              <a:t>By</a:t>
            </a:r>
          </a:p>
          <a:p>
            <a:pPr algn="ctr">
              <a:defRPr/>
            </a:pPr>
            <a:endParaRPr lang="en-US" sz="2500" b="1" dirty="0">
              <a:latin typeface="+mj-lt"/>
              <a:cs typeface="Aharoni" pitchFamily="2" charset="-79"/>
            </a:endParaRPr>
          </a:p>
          <a:p>
            <a:pPr algn="ctr">
              <a:defRPr/>
            </a:pPr>
            <a:r>
              <a:rPr lang="en-US" sz="2500" b="1" dirty="0">
                <a:latin typeface="+mj-lt"/>
                <a:cs typeface="Aharoni" pitchFamily="2" charset="-79"/>
              </a:rPr>
              <a:t>Equal Opportunities </a:t>
            </a:r>
            <a:r>
              <a:rPr lang="en-US" sz="2500" b="1" dirty="0" smtClean="0">
                <a:latin typeface="+mj-lt"/>
                <a:cs typeface="Aharoni" pitchFamily="2" charset="-79"/>
              </a:rPr>
              <a:t>Commission</a:t>
            </a:r>
            <a:endParaRPr lang="en-US" sz="2500" b="1" dirty="0">
              <a:latin typeface="+mj-lt"/>
              <a:cs typeface="Aharoni" pitchFamily="2" charset="-79"/>
            </a:endParaRPr>
          </a:p>
        </p:txBody>
      </p:sp>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8362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10</a:t>
            </a:fld>
            <a:endParaRPr lang="en-US" altLang="en-US" sz="1200">
              <a:solidFill>
                <a:srgbClr val="898989"/>
              </a:solidFill>
            </a:endParaRPr>
          </a:p>
        </p:txBody>
      </p:sp>
      <p:sp>
        <p:nvSpPr>
          <p:cNvPr id="3075" name="Rectangle 1"/>
          <p:cNvSpPr>
            <a:spLocks noChangeArrowheads="1"/>
          </p:cNvSpPr>
          <p:nvPr/>
        </p:nvSpPr>
        <p:spPr bwMode="auto">
          <a:xfrm>
            <a:off x="7103181" y="6488668"/>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873315" y="213235"/>
            <a:ext cx="5993409" cy="830997"/>
          </a:xfrm>
          <a:prstGeom prst="rect">
            <a:avLst/>
          </a:prstGeom>
        </p:spPr>
        <p:txBody>
          <a:bodyPr wrap="square">
            <a:spAutoFit/>
          </a:bodyPr>
          <a:lstStyle/>
          <a:p>
            <a:pPr algn="ctr"/>
            <a:r>
              <a:rPr lang="en-US" sz="2300" dirty="0" smtClean="0">
                <a:solidFill>
                  <a:srgbClr val="000099"/>
                </a:solidFill>
                <a:latin typeface="Arial Black" pitchFamily="34" charset="0"/>
                <a:cs typeface="Aharoni" pitchFamily="2" charset="-79"/>
              </a:rPr>
              <a:t>Checklist for LG BFP Compliance with G&amp;E Issues </a:t>
            </a:r>
            <a:endParaRPr lang="en-US" sz="2300" dirty="0"/>
          </a:p>
        </p:txBody>
      </p:sp>
      <p:sp>
        <p:nvSpPr>
          <p:cNvPr id="6" name="Rectangle 5"/>
          <p:cNvSpPr/>
          <p:nvPr/>
        </p:nvSpPr>
        <p:spPr>
          <a:xfrm>
            <a:off x="609600" y="1308919"/>
            <a:ext cx="8313738" cy="5170646"/>
          </a:xfrm>
          <a:prstGeom prst="rect">
            <a:avLst/>
          </a:prstGeom>
          <a:ln w="57150">
            <a:solidFill>
              <a:srgbClr val="7030A0"/>
            </a:solidFill>
          </a:ln>
        </p:spPr>
        <p:txBody>
          <a:bodyPr wrap="square">
            <a:spAutoFit/>
          </a:bodyPr>
          <a:lstStyle/>
          <a:p>
            <a:pPr algn="just"/>
            <a:r>
              <a:rPr lang="en-US" sz="2200" b="1" dirty="0" smtClean="0"/>
              <a:t>Section 2: Past performance (64 points)</a:t>
            </a:r>
          </a:p>
          <a:p>
            <a:pPr algn="just"/>
            <a:r>
              <a:rPr lang="en-US" sz="2200" dirty="0" smtClean="0"/>
              <a:t>Under this section, LGs must highlight gender and equity specific out puts realised during the period under review. This section must demonstrate how the LG has addressed the needs and interests of different groups. Past performance will be assessed out of 64 points and the users should do the following;</a:t>
            </a:r>
          </a:p>
          <a:p>
            <a:pPr algn="just"/>
            <a:r>
              <a:rPr lang="en-US" sz="2200" b="1" dirty="0" smtClean="0"/>
              <a:t>Step 1:</a:t>
            </a:r>
            <a:r>
              <a:rPr lang="en-US" sz="2200" dirty="0" smtClean="0"/>
              <a:t> Under physical performance in every department, indicate outputs attained against the 3 quarter achievements of the financial year under review with regard to addressing gender and equity issues (by age, disability and region/location) in the LG and mention the performance gaps. (32 points)</a:t>
            </a:r>
          </a:p>
          <a:p>
            <a:pPr algn="just"/>
            <a:endParaRPr lang="en-US" sz="2200" dirty="0" smtClean="0"/>
          </a:p>
          <a:p>
            <a:pPr algn="just"/>
            <a:r>
              <a:rPr lang="en-US" sz="2200" b="1" dirty="0" smtClean="0"/>
              <a:t>Step 2: </a:t>
            </a:r>
            <a:r>
              <a:rPr lang="en-US" sz="2200" dirty="0" smtClean="0"/>
              <a:t>Specify amount utilized on outputs in every department that address gender and inequity (age, disability and location) during the period under review (32 points).</a:t>
            </a:r>
            <a:endParaRPr lang="en-US" dirty="0"/>
          </a:p>
        </p:txBody>
      </p:sp>
    </p:spTree>
    <p:extLst>
      <p:ext uri="{BB962C8B-B14F-4D97-AF65-F5344CB8AC3E}">
        <p14:creationId xmlns:p14="http://schemas.microsoft.com/office/powerpoint/2010/main" val="1705950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11</a:t>
            </a:fld>
            <a:endParaRPr lang="en-US" altLang="en-US" sz="1200">
              <a:solidFill>
                <a:srgbClr val="898989"/>
              </a:solidFill>
            </a:endParaRPr>
          </a:p>
        </p:txBody>
      </p:sp>
      <p:sp>
        <p:nvSpPr>
          <p:cNvPr id="3075" name="Rectangle 1"/>
          <p:cNvSpPr>
            <a:spLocks noChangeArrowheads="1"/>
          </p:cNvSpPr>
          <p:nvPr/>
        </p:nvSpPr>
        <p:spPr bwMode="auto">
          <a:xfrm>
            <a:off x="7105650" y="633730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873315" y="213235"/>
            <a:ext cx="5993409" cy="830997"/>
          </a:xfrm>
          <a:prstGeom prst="rect">
            <a:avLst/>
          </a:prstGeom>
        </p:spPr>
        <p:txBody>
          <a:bodyPr wrap="square">
            <a:spAutoFit/>
          </a:bodyPr>
          <a:lstStyle/>
          <a:p>
            <a:pPr algn="ctr"/>
            <a:r>
              <a:rPr lang="en-US" sz="2300" dirty="0" smtClean="0">
                <a:solidFill>
                  <a:srgbClr val="000099"/>
                </a:solidFill>
                <a:latin typeface="Arial Black" pitchFamily="34" charset="0"/>
                <a:cs typeface="Aharoni" pitchFamily="2" charset="-79"/>
              </a:rPr>
              <a:t>Checklist for LG BFP Compliance with G&amp;E Issues </a:t>
            </a:r>
            <a:endParaRPr lang="en-US" sz="2300" dirty="0"/>
          </a:p>
        </p:txBody>
      </p:sp>
      <p:sp>
        <p:nvSpPr>
          <p:cNvPr id="6" name="Rectangle 5"/>
          <p:cNvSpPr/>
          <p:nvPr/>
        </p:nvSpPr>
        <p:spPr>
          <a:xfrm>
            <a:off x="416093" y="1224024"/>
            <a:ext cx="8470374" cy="5139869"/>
          </a:xfrm>
          <a:prstGeom prst="rect">
            <a:avLst/>
          </a:prstGeom>
          <a:ln w="57150">
            <a:solidFill>
              <a:srgbClr val="7030A0"/>
            </a:solidFill>
          </a:ln>
        </p:spPr>
        <p:txBody>
          <a:bodyPr wrap="square">
            <a:spAutoFit/>
          </a:bodyPr>
          <a:lstStyle/>
          <a:p>
            <a:pPr algn="just"/>
            <a:r>
              <a:rPr lang="en-US" sz="2800" b="1" dirty="0"/>
              <a:t>Section 3: Medium-Term Plans (5 points)</a:t>
            </a:r>
            <a:endParaRPr lang="en-US" sz="2800" dirty="0"/>
          </a:p>
          <a:p>
            <a:pPr algn="just"/>
            <a:r>
              <a:rPr lang="en-US" sz="2800" dirty="0"/>
              <a:t>This section must highlight the gender and equity LG plans in the medium term. In this regard, users should outline Gender and Equity responsive interventions planned for in the medium term. Medium-Term Plans will be assessed out of 5 points. The Users are required therefore to;</a:t>
            </a:r>
          </a:p>
          <a:p>
            <a:pPr algn="just"/>
            <a:r>
              <a:rPr lang="en-US" sz="2800" dirty="0"/>
              <a:t> </a:t>
            </a:r>
          </a:p>
          <a:p>
            <a:pPr algn="just"/>
            <a:r>
              <a:rPr lang="en-US" sz="2800" b="1" dirty="0"/>
              <a:t>Step 1</a:t>
            </a:r>
            <a:r>
              <a:rPr lang="en-US" sz="2800" dirty="0"/>
              <a:t>: Specify gender and equity targeted interventions for the medium term to ensure inclusive service delivery (5 points)</a:t>
            </a:r>
          </a:p>
          <a:p>
            <a:pPr algn="just"/>
            <a:r>
              <a:rPr lang="en-US" sz="2000" dirty="0"/>
              <a:t> </a:t>
            </a:r>
            <a:endParaRPr lang="en-US" sz="2000" dirty="0" smtClean="0"/>
          </a:p>
        </p:txBody>
      </p:sp>
    </p:spTree>
    <p:extLst>
      <p:ext uri="{BB962C8B-B14F-4D97-AF65-F5344CB8AC3E}">
        <p14:creationId xmlns:p14="http://schemas.microsoft.com/office/powerpoint/2010/main" val="1065133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12</a:t>
            </a:fld>
            <a:endParaRPr lang="en-US" altLang="en-US" sz="1200">
              <a:solidFill>
                <a:srgbClr val="898989"/>
              </a:solidFill>
            </a:endParaRPr>
          </a:p>
        </p:txBody>
      </p:sp>
      <p:sp>
        <p:nvSpPr>
          <p:cNvPr id="3075" name="Rectangle 1"/>
          <p:cNvSpPr>
            <a:spLocks noChangeArrowheads="1"/>
          </p:cNvSpPr>
          <p:nvPr/>
        </p:nvSpPr>
        <p:spPr bwMode="auto">
          <a:xfrm>
            <a:off x="7105650" y="633730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873315" y="213235"/>
            <a:ext cx="5993409" cy="830997"/>
          </a:xfrm>
          <a:prstGeom prst="rect">
            <a:avLst/>
          </a:prstGeom>
        </p:spPr>
        <p:txBody>
          <a:bodyPr wrap="square">
            <a:spAutoFit/>
          </a:bodyPr>
          <a:lstStyle/>
          <a:p>
            <a:pPr algn="ctr"/>
            <a:r>
              <a:rPr lang="en-US" sz="2300" dirty="0" smtClean="0">
                <a:solidFill>
                  <a:srgbClr val="000099"/>
                </a:solidFill>
                <a:latin typeface="Arial Black" pitchFamily="34" charset="0"/>
                <a:cs typeface="Aharoni" pitchFamily="2" charset="-79"/>
              </a:rPr>
              <a:t>Checklist for LG BFP Compliance with G&amp;E Issues </a:t>
            </a:r>
            <a:endParaRPr lang="en-US" sz="2300" dirty="0"/>
          </a:p>
        </p:txBody>
      </p:sp>
      <p:sp>
        <p:nvSpPr>
          <p:cNvPr id="6" name="Rectangle 5"/>
          <p:cNvSpPr/>
          <p:nvPr/>
        </p:nvSpPr>
        <p:spPr>
          <a:xfrm>
            <a:off x="416093" y="1044232"/>
            <a:ext cx="8470374" cy="5262979"/>
          </a:xfrm>
          <a:prstGeom prst="rect">
            <a:avLst/>
          </a:prstGeom>
          <a:ln w="57150">
            <a:solidFill>
              <a:srgbClr val="7030A0"/>
            </a:solidFill>
          </a:ln>
        </p:spPr>
        <p:txBody>
          <a:bodyPr wrap="square">
            <a:spAutoFit/>
          </a:bodyPr>
          <a:lstStyle/>
          <a:p>
            <a:pPr algn="ctr"/>
            <a:r>
              <a:rPr lang="en-US" sz="2400" b="1" dirty="0" smtClean="0"/>
              <a:t>Section </a:t>
            </a:r>
            <a:r>
              <a:rPr lang="en-US" sz="2400" b="1" dirty="0"/>
              <a:t>4: Plans and Allocation of Resources for the Ensuing Year (40 points)</a:t>
            </a:r>
            <a:endParaRPr lang="en-US" sz="2400" dirty="0"/>
          </a:p>
          <a:p>
            <a:pPr algn="just"/>
            <a:r>
              <a:rPr lang="en-US" sz="2400" dirty="0"/>
              <a:t>This section examines the plans and budget allocations for the ensuing financial year. In this regard, users should </a:t>
            </a:r>
          </a:p>
          <a:p>
            <a:pPr algn="just"/>
            <a:r>
              <a:rPr lang="en-US" sz="2400" b="1" dirty="0"/>
              <a:t>Step 1</a:t>
            </a:r>
            <a:r>
              <a:rPr lang="en-US" sz="2400" dirty="0"/>
              <a:t>: Outline gender and Equity responsive outputs or activities planned for in the ensuing Financial Year in every department. (32 points)</a:t>
            </a:r>
          </a:p>
          <a:p>
            <a:pPr algn="just"/>
            <a:r>
              <a:rPr lang="en-US" sz="2400" b="1" dirty="0"/>
              <a:t>Step 2:</a:t>
            </a:r>
            <a:r>
              <a:rPr lang="en-US" sz="2400" dirty="0"/>
              <a:t> In addition, allocated resources for all the gender and equity specific outputs (by age, disability and location) planned for in the ensuing year must be highlighted in every department (32 points)</a:t>
            </a:r>
          </a:p>
          <a:p>
            <a:pPr algn="just"/>
            <a:r>
              <a:rPr lang="en-US" sz="2400" dirty="0"/>
              <a:t> </a:t>
            </a:r>
          </a:p>
          <a:p>
            <a:pPr algn="just"/>
            <a:r>
              <a:rPr lang="en-US" sz="2400" dirty="0"/>
              <a:t>Plans and allocation of specific resources towards gender and equity for the ensuing year will be assessed out of 64 points </a:t>
            </a:r>
          </a:p>
        </p:txBody>
      </p:sp>
    </p:spTree>
    <p:extLst>
      <p:ext uri="{BB962C8B-B14F-4D97-AF65-F5344CB8AC3E}">
        <p14:creationId xmlns:p14="http://schemas.microsoft.com/office/powerpoint/2010/main" val="1528181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13</a:t>
            </a:fld>
            <a:endParaRPr lang="en-US" altLang="en-US" sz="1200">
              <a:solidFill>
                <a:srgbClr val="898989"/>
              </a:solidFill>
            </a:endParaRPr>
          </a:p>
        </p:txBody>
      </p:sp>
      <p:sp>
        <p:nvSpPr>
          <p:cNvPr id="3075" name="Rectangle 1"/>
          <p:cNvSpPr>
            <a:spLocks noChangeArrowheads="1"/>
          </p:cNvSpPr>
          <p:nvPr/>
        </p:nvSpPr>
        <p:spPr bwMode="auto">
          <a:xfrm>
            <a:off x="7105650" y="633730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873315" y="213235"/>
            <a:ext cx="5993409" cy="830997"/>
          </a:xfrm>
          <a:prstGeom prst="rect">
            <a:avLst/>
          </a:prstGeom>
        </p:spPr>
        <p:txBody>
          <a:bodyPr wrap="square">
            <a:spAutoFit/>
          </a:bodyPr>
          <a:lstStyle/>
          <a:p>
            <a:pPr algn="ctr"/>
            <a:r>
              <a:rPr lang="en-US" sz="2300" dirty="0" smtClean="0">
                <a:solidFill>
                  <a:srgbClr val="000099"/>
                </a:solidFill>
                <a:latin typeface="Arial Black" pitchFamily="34" charset="0"/>
                <a:cs typeface="Aharoni" pitchFamily="2" charset="-79"/>
              </a:rPr>
              <a:t>Checklist for LG BFP Compliance with G&amp;E Issues </a:t>
            </a:r>
            <a:endParaRPr lang="en-US" sz="2300" dirty="0"/>
          </a:p>
        </p:txBody>
      </p:sp>
      <p:sp>
        <p:nvSpPr>
          <p:cNvPr id="6" name="Rectangle 5"/>
          <p:cNvSpPr/>
          <p:nvPr/>
        </p:nvSpPr>
        <p:spPr>
          <a:xfrm>
            <a:off x="416093" y="1044232"/>
            <a:ext cx="8470374" cy="5262979"/>
          </a:xfrm>
          <a:prstGeom prst="rect">
            <a:avLst/>
          </a:prstGeom>
          <a:ln w="57150">
            <a:solidFill>
              <a:srgbClr val="7030A0"/>
            </a:solidFill>
          </a:ln>
        </p:spPr>
        <p:txBody>
          <a:bodyPr wrap="square">
            <a:spAutoFit/>
          </a:bodyPr>
          <a:lstStyle/>
          <a:p>
            <a:r>
              <a:rPr lang="en-US" sz="2400" b="1" dirty="0"/>
              <a:t>Section 5: LG Challenges (16 points)</a:t>
            </a:r>
            <a:endParaRPr lang="en-US" sz="2400" dirty="0"/>
          </a:p>
          <a:p>
            <a:pPr algn="just"/>
            <a:r>
              <a:rPr lang="en-US" sz="2400" dirty="0"/>
              <a:t>This section helps users identify and list all the shortcomings in addressing the gender and equity related issues while executing their plans and budgets. Users should ensure that they;</a:t>
            </a:r>
          </a:p>
          <a:p>
            <a:pPr algn="just"/>
            <a:r>
              <a:rPr lang="en-US" sz="2400" b="1" dirty="0"/>
              <a:t> </a:t>
            </a:r>
            <a:endParaRPr lang="en-US" sz="2400" dirty="0"/>
          </a:p>
          <a:p>
            <a:pPr algn="just"/>
            <a:r>
              <a:rPr lang="en-US" sz="2400" b="1" dirty="0"/>
              <a:t>Step1:</a:t>
            </a:r>
            <a:r>
              <a:rPr lang="en-US" sz="2400" dirty="0"/>
              <a:t> Identify internal and external challenges as well as emerging issues that will affect the LG performance in addressing gender and equity issues. Use sex, age, and disability and location specific data to show the magnitude of gender and equity problems in your LG (8 points)</a:t>
            </a:r>
          </a:p>
          <a:p>
            <a:pPr algn="just"/>
            <a:r>
              <a:rPr lang="en-US" sz="2400" dirty="0"/>
              <a:t> </a:t>
            </a:r>
          </a:p>
          <a:p>
            <a:pPr algn="just"/>
            <a:r>
              <a:rPr lang="en-US" sz="2400" b="1" dirty="0"/>
              <a:t>Step 2:</a:t>
            </a:r>
            <a:r>
              <a:rPr lang="en-US" sz="2400" dirty="0"/>
              <a:t> Propose solutions as well as complementary actions and responsible actors to enhance LG performance to address the identified gaps (8 points)</a:t>
            </a:r>
          </a:p>
        </p:txBody>
      </p:sp>
    </p:spTree>
    <p:extLst>
      <p:ext uri="{BB962C8B-B14F-4D97-AF65-F5344CB8AC3E}">
        <p14:creationId xmlns:p14="http://schemas.microsoft.com/office/powerpoint/2010/main" val="38492685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889DBD68-6A9E-498B-84D9-C33BCB42441D}" type="slidenum">
              <a:rPr lang="en-US" altLang="en-US" sz="1200">
                <a:solidFill>
                  <a:srgbClr val="898989"/>
                </a:solidFill>
                <a:latin typeface="Arial" pitchFamily="34" charset="0"/>
              </a:rPr>
              <a:pPr/>
              <a:t>14</a:t>
            </a:fld>
            <a:endParaRPr lang="en-US" altLang="en-US" sz="1200">
              <a:solidFill>
                <a:srgbClr val="898989"/>
              </a:solidFill>
              <a:latin typeface="Arial" pitchFamily="34" charset="0"/>
            </a:endParaRPr>
          </a:p>
        </p:txBody>
      </p:sp>
      <p:sp>
        <p:nvSpPr>
          <p:cNvPr id="41987" name="Rectangle 1"/>
          <p:cNvSpPr>
            <a:spLocks noChangeArrowheads="1"/>
          </p:cNvSpPr>
          <p:nvPr/>
        </p:nvSpPr>
        <p:spPr bwMode="auto">
          <a:xfrm>
            <a:off x="3571875" y="428625"/>
            <a:ext cx="2606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en-GB" altLang="en-US" sz="2800" b="1">
                <a:solidFill>
                  <a:srgbClr val="6600CC"/>
                </a:solidFill>
                <a:latin typeface="Calibri" pitchFamily="34" charset="0"/>
              </a:rPr>
              <a:t>Conclusions</a:t>
            </a:r>
            <a:endParaRPr lang="en-US" altLang="en-US" sz="2800" b="1">
              <a:solidFill>
                <a:srgbClr val="6600CC"/>
              </a:solidFill>
              <a:latin typeface="Calibri" pitchFamily="34" charset="0"/>
            </a:endParaRPr>
          </a:p>
        </p:txBody>
      </p:sp>
      <p:sp>
        <p:nvSpPr>
          <p:cNvPr id="41988" name="Rectangle 3"/>
          <p:cNvSpPr>
            <a:spLocks noChangeArrowheads="1"/>
          </p:cNvSpPr>
          <p:nvPr/>
        </p:nvSpPr>
        <p:spPr bwMode="auto">
          <a:xfrm>
            <a:off x="357188" y="1000125"/>
            <a:ext cx="842962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4163" indent="-284163" algn="just" eaLnBrk="1" hangingPunct="1">
              <a:buFont typeface="Wingdings" pitchFamily="2" charset="2"/>
              <a:buChar char="ü"/>
            </a:pPr>
            <a:r>
              <a:rPr lang="en-US" altLang="en-US" sz="2400" dirty="0">
                <a:latin typeface="Calibri" pitchFamily="34" charset="0"/>
              </a:rPr>
              <a:t>The Local Governments is pivotal in the implementation of G&amp;E.</a:t>
            </a:r>
          </a:p>
          <a:p>
            <a:pPr marL="284163" indent="-284163" algn="just" eaLnBrk="1" hangingPunct="1">
              <a:buFont typeface="Wingdings" pitchFamily="2" charset="2"/>
              <a:buChar char="ü"/>
            </a:pPr>
            <a:r>
              <a:rPr lang="en-US" altLang="en-US" sz="2400" dirty="0">
                <a:latin typeface="Calibri" pitchFamily="34" charset="0"/>
              </a:rPr>
              <a:t>Gender and equity planning and budgeting is a need for sustainable inclusive growth and development. </a:t>
            </a:r>
          </a:p>
          <a:p>
            <a:pPr marL="284163" indent="-284163" algn="just" eaLnBrk="1" hangingPunct="1">
              <a:buFont typeface="Wingdings" pitchFamily="2" charset="2"/>
              <a:buChar char="ü"/>
            </a:pPr>
            <a:endParaRPr lang="en-US" altLang="en-US" sz="2400" dirty="0">
              <a:latin typeface="Calibri" pitchFamily="34" charset="0"/>
            </a:endParaRPr>
          </a:p>
          <a:p>
            <a:pPr marL="284163" indent="-284163" algn="just" eaLnBrk="1" hangingPunct="1">
              <a:buFont typeface="Wingdings" pitchFamily="2" charset="2"/>
              <a:buChar char="ü"/>
            </a:pPr>
            <a:r>
              <a:rPr lang="en-US" altLang="en-US" sz="2400" dirty="0">
                <a:latin typeface="Calibri" pitchFamily="34" charset="0"/>
              </a:rPr>
              <a:t>This is in line with the </a:t>
            </a:r>
            <a:r>
              <a:rPr lang="en-US" altLang="en-US" sz="2400" dirty="0" smtClean="0">
                <a:latin typeface="Calibri" pitchFamily="34" charset="0"/>
              </a:rPr>
              <a:t>Uganda Vision 2040</a:t>
            </a:r>
            <a:endParaRPr lang="en-US" altLang="en-US" sz="2400" dirty="0">
              <a:latin typeface="Calibri" pitchFamily="34" charset="0"/>
            </a:endParaRPr>
          </a:p>
        </p:txBody>
      </p:sp>
      <p:pic>
        <p:nvPicPr>
          <p:cNvPr id="4198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516188"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0"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886700" y="228600"/>
            <a:ext cx="12573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p:cNvPr>
          <p:cNvSpPr/>
          <p:nvPr/>
        </p:nvSpPr>
        <p:spPr>
          <a:xfrm>
            <a:off x="0" y="0"/>
            <a:ext cx="155575" cy="6858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a:extLst/>
          </p:cNvPr>
          <p:cNvSpPr/>
          <p:nvPr/>
        </p:nvSpPr>
        <p:spPr>
          <a:xfrm>
            <a:off x="8991600" y="0"/>
            <a:ext cx="152400" cy="6858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3883846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717800" y="1300163"/>
            <a:ext cx="2882900" cy="3843337"/>
          </a:xfrm>
        </p:spPr>
      </p:pic>
      <p:sp>
        <p:nvSpPr>
          <p:cNvPr id="4301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EC5E8C05-7411-47FA-B102-EA81368E1B75}" type="slidenum">
              <a:rPr lang="en-US" altLang="en-US" sz="1200">
                <a:solidFill>
                  <a:srgbClr val="898989"/>
                </a:solidFill>
              </a:rPr>
              <a:pPr/>
              <a:t>15</a:t>
            </a:fld>
            <a:endParaRPr lang="en-US" altLang="en-US" sz="1200">
              <a:solidFill>
                <a:srgbClr val="898989"/>
              </a:solidFill>
            </a:endParaRPr>
          </a:p>
        </p:txBody>
      </p:sp>
      <p:pic>
        <p:nvPicPr>
          <p:cNvPr id="430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4313"/>
            <a:ext cx="2957513"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Rectangle 7"/>
          <p:cNvSpPr>
            <a:spLocks noChangeArrowheads="1"/>
          </p:cNvSpPr>
          <p:nvPr/>
        </p:nvSpPr>
        <p:spPr bwMode="auto">
          <a:xfrm>
            <a:off x="4500563" y="5214938"/>
            <a:ext cx="2519362" cy="83026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ctr" eaLnBrk="1" hangingPunct="1"/>
            <a:r>
              <a:rPr lang="en-US" altLang="en-US" sz="2400" b="1">
                <a:latin typeface="Calibri" pitchFamily="34" charset="0"/>
              </a:rPr>
              <a:t>Thank You for listening</a:t>
            </a:r>
          </a:p>
        </p:txBody>
      </p:sp>
      <p:pic>
        <p:nvPicPr>
          <p:cNvPr id="43014" name="Picture 2" descr="https://ppda.go.ug/wp-content/themes/cdf/images/flags.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581900" y="214313"/>
            <a:ext cx="12573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p:cNvPr>
          <p:cNvSpPr/>
          <p:nvPr/>
        </p:nvSpPr>
        <p:spPr>
          <a:xfrm>
            <a:off x="0" y="0"/>
            <a:ext cx="155575" cy="6858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a:extLst/>
          </p:cNvPr>
          <p:cNvSpPr/>
          <p:nvPr/>
        </p:nvSpPr>
        <p:spPr>
          <a:xfrm>
            <a:off x="8991600" y="0"/>
            <a:ext cx="152400" cy="6858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958062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2</a:t>
            </a:fld>
            <a:endParaRPr lang="en-US" altLang="en-US" sz="1200">
              <a:solidFill>
                <a:srgbClr val="898989"/>
              </a:solidFill>
            </a:endParaRPr>
          </a:p>
        </p:txBody>
      </p:sp>
      <p:sp>
        <p:nvSpPr>
          <p:cNvPr id="3075" name="Rectangle 1"/>
          <p:cNvSpPr>
            <a:spLocks noChangeArrowheads="1"/>
          </p:cNvSpPr>
          <p:nvPr/>
        </p:nvSpPr>
        <p:spPr bwMode="auto">
          <a:xfrm>
            <a:off x="7105650" y="633730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a:xfrm>
            <a:off x="282575" y="1022866"/>
            <a:ext cx="8640763" cy="5314434"/>
          </a:xfrm>
          <a:prstGeom prst="rect">
            <a:avLst/>
          </a:prstGeom>
          <a:solidFill>
            <a:schemeClr val="bg1"/>
          </a:solidFill>
          <a:ln w="57150">
            <a:solidFill>
              <a:srgbClr val="7030A0"/>
            </a:solidFill>
          </a:ln>
        </p:spPr>
        <p:txBody>
          <a:bodyPr>
            <a:normAutofit fontScale="97500"/>
          </a:bodyPr>
          <a:lstStyle/>
          <a:p>
            <a:pPr eaLnBrk="1" fontAlgn="auto" hangingPunct="1">
              <a:spcBef>
                <a:spcPts val="0"/>
              </a:spcBef>
              <a:spcAft>
                <a:spcPts val="0"/>
              </a:spcAft>
              <a:defRPr/>
            </a:pPr>
            <a:r>
              <a:rPr lang="en-US" sz="2200" b="1" dirty="0">
                <a:solidFill>
                  <a:srgbClr val="6600CC"/>
                </a:solidFill>
                <a:latin typeface="Century Gothic" pitchFamily="34" charset="0"/>
                <a:ea typeface="+mj-ea"/>
                <a:cs typeface="Aharoni" pitchFamily="2" charset="-79"/>
              </a:rPr>
              <a:t/>
            </a:r>
            <a:br>
              <a:rPr lang="en-US" sz="2200" b="1" dirty="0">
                <a:solidFill>
                  <a:srgbClr val="6600CC"/>
                </a:solidFill>
                <a:latin typeface="Century Gothic" pitchFamily="34" charset="0"/>
                <a:ea typeface="+mj-ea"/>
                <a:cs typeface="Aharoni" pitchFamily="2" charset="-79"/>
              </a:rPr>
            </a:br>
            <a:r>
              <a:rPr lang="en-US" sz="2900" dirty="0" smtClean="0">
                <a:solidFill>
                  <a:srgbClr val="000099"/>
                </a:solidFill>
                <a:latin typeface="Arial Black" pitchFamily="34" charset="0"/>
                <a:ea typeface="+mj-ea"/>
                <a:cs typeface="Aharoni" pitchFamily="2" charset="-79"/>
              </a:rPr>
              <a:t>Outline of Presentation</a:t>
            </a:r>
          </a:p>
          <a:p>
            <a:pPr marL="514350" lvl="0" indent="-514350">
              <a:buFont typeface="+mj-lt"/>
              <a:buAutoNum type="arabicPeriod"/>
              <a:defRPr/>
            </a:pPr>
            <a:r>
              <a:rPr lang="en-US" sz="2900" dirty="0" smtClean="0"/>
              <a:t>Introduction</a:t>
            </a:r>
          </a:p>
          <a:p>
            <a:pPr marL="514350" indent="-514350">
              <a:buFont typeface="+mj-lt"/>
              <a:buAutoNum type="arabicPeriod"/>
              <a:defRPr/>
            </a:pPr>
            <a:r>
              <a:rPr lang="en-US" sz="2900" dirty="0" smtClean="0"/>
              <a:t>Definition of key Concepts</a:t>
            </a:r>
          </a:p>
          <a:p>
            <a:pPr marL="514350" lvl="0" indent="-514350">
              <a:buFont typeface="+mj-lt"/>
              <a:buAutoNum type="arabicPeriod"/>
              <a:defRPr/>
            </a:pPr>
            <a:r>
              <a:rPr lang="en-US" sz="2900" dirty="0" smtClean="0"/>
              <a:t>Emerging </a:t>
            </a:r>
            <a:r>
              <a:rPr lang="en-US" sz="2900" dirty="0" smtClean="0"/>
              <a:t>Equal Opportunities issues </a:t>
            </a:r>
            <a:r>
              <a:rPr lang="en-US" sz="2900" dirty="0" smtClean="0"/>
              <a:t>from Assessment of LGBFPs </a:t>
            </a:r>
            <a:r>
              <a:rPr lang="en-US" sz="2900" dirty="0" smtClean="0"/>
              <a:t>and Tracking </a:t>
            </a:r>
            <a:endParaRPr lang="en-US" sz="2900" dirty="0" smtClean="0"/>
          </a:p>
          <a:p>
            <a:pPr marL="514350" indent="-514350">
              <a:buFont typeface="+mj-lt"/>
              <a:buAutoNum type="arabicPeriod"/>
              <a:defRPr/>
            </a:pPr>
            <a:r>
              <a:rPr lang="en-US" sz="2900" dirty="0" smtClean="0"/>
              <a:t>Summary Checklist for LG BFP Compliance with Gender and Equity issues </a:t>
            </a:r>
          </a:p>
          <a:p>
            <a:pPr marL="514350" indent="-514350">
              <a:buFont typeface="+mj-lt"/>
              <a:buAutoNum type="arabicPeriod"/>
              <a:defRPr/>
            </a:pPr>
            <a:r>
              <a:rPr lang="en-US" sz="2900" dirty="0" smtClean="0"/>
              <a:t>Conclusion</a:t>
            </a:r>
          </a:p>
          <a:p>
            <a:pPr lvl="0">
              <a:defRPr/>
            </a:pPr>
            <a:endParaRPr lang="en-US" sz="2800" dirty="0" smtClean="0"/>
          </a:p>
          <a:p>
            <a:pPr eaLnBrk="1" fontAlgn="auto" hangingPunct="1">
              <a:spcBef>
                <a:spcPts val="0"/>
              </a:spcBef>
              <a:spcAft>
                <a:spcPts val="0"/>
              </a:spcAft>
              <a:defRPr/>
            </a:pPr>
            <a:endParaRPr lang="en-US" sz="2500" b="1" dirty="0">
              <a:latin typeface="+mj-lt"/>
              <a:cs typeface="Aharoni" pitchFamily="2" charset="-79"/>
            </a:endParaRPr>
          </a:p>
        </p:txBody>
      </p:sp>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7916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6705600" y="6215063"/>
            <a:ext cx="2057399"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3</a:t>
            </a:fld>
            <a:endParaRPr lang="en-US" altLang="en-US" sz="1200">
              <a:solidFill>
                <a:srgbClr val="898989"/>
              </a:solidFill>
            </a:endParaRPr>
          </a:p>
        </p:txBody>
      </p:sp>
      <p:sp>
        <p:nvSpPr>
          <p:cNvPr id="3075" name="Rectangle 1"/>
          <p:cNvSpPr>
            <a:spLocks noChangeArrowheads="1"/>
          </p:cNvSpPr>
          <p:nvPr/>
        </p:nvSpPr>
        <p:spPr bwMode="auto">
          <a:xfrm>
            <a:off x="7105650" y="633730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a:xfrm>
            <a:off x="282575" y="1022866"/>
            <a:ext cx="8640763" cy="5314434"/>
          </a:xfrm>
          <a:prstGeom prst="rect">
            <a:avLst/>
          </a:prstGeom>
          <a:solidFill>
            <a:schemeClr val="bg1"/>
          </a:solidFill>
          <a:ln w="57150">
            <a:solidFill>
              <a:srgbClr val="7030A0"/>
            </a:solidFill>
          </a:ln>
        </p:spPr>
        <p:txBody>
          <a:bodyPr>
            <a:normAutofit fontScale="60000" lnSpcReduction="20000"/>
          </a:bodyPr>
          <a:lstStyle/>
          <a:p>
            <a:pPr>
              <a:defRPr/>
            </a:pPr>
            <a:r>
              <a:rPr lang="en-US" sz="2200" b="1" dirty="0">
                <a:solidFill>
                  <a:srgbClr val="6600CC"/>
                </a:solidFill>
                <a:latin typeface="Century Gothic" pitchFamily="34" charset="0"/>
                <a:ea typeface="+mj-ea"/>
                <a:cs typeface="Aharoni" pitchFamily="2" charset="-79"/>
              </a:rPr>
              <a:t/>
            </a:r>
            <a:br>
              <a:rPr lang="en-US" sz="2200" b="1" dirty="0">
                <a:solidFill>
                  <a:srgbClr val="6600CC"/>
                </a:solidFill>
                <a:latin typeface="Century Gothic" pitchFamily="34" charset="0"/>
                <a:ea typeface="+mj-ea"/>
                <a:cs typeface="Aharoni" pitchFamily="2" charset="-79"/>
              </a:rPr>
            </a:br>
            <a:r>
              <a:rPr lang="en-US" sz="4600" dirty="0" smtClean="0">
                <a:solidFill>
                  <a:srgbClr val="000099"/>
                </a:solidFill>
                <a:latin typeface="Arial Black" pitchFamily="34" charset="0"/>
                <a:ea typeface="+mj-ea"/>
                <a:cs typeface="Aharoni" pitchFamily="2" charset="-79"/>
              </a:rPr>
              <a:t>Introduction</a:t>
            </a:r>
          </a:p>
          <a:p>
            <a:pPr>
              <a:defRPr/>
            </a:pPr>
            <a:endParaRPr lang="en-US" sz="2900" dirty="0">
              <a:solidFill>
                <a:srgbClr val="000099"/>
              </a:solidFill>
              <a:latin typeface="Arial Black" pitchFamily="34" charset="0"/>
              <a:ea typeface="+mj-ea"/>
              <a:cs typeface="Aharoni" pitchFamily="2" charset="-79"/>
            </a:endParaRPr>
          </a:p>
          <a:p>
            <a:pPr marL="339725" lvl="0" indent="-339725" algn="just">
              <a:buFont typeface="Wingdings" pitchFamily="2" charset="2"/>
              <a:buChar char="Ø"/>
              <a:defRPr/>
            </a:pPr>
            <a:r>
              <a:rPr lang="en-US" sz="4000" dirty="0" smtClean="0"/>
              <a:t>Section </a:t>
            </a:r>
            <a:r>
              <a:rPr lang="en-US" sz="4000" dirty="0"/>
              <a:t>9 (6) (a) and (b) </a:t>
            </a:r>
            <a:r>
              <a:rPr lang="en-US" sz="4000" dirty="0" smtClean="0"/>
              <a:t>of the PFMA, 2015 requires LGs </a:t>
            </a:r>
            <a:r>
              <a:rPr lang="en-US" sz="4000" dirty="0"/>
              <a:t>to ensure that </a:t>
            </a:r>
            <a:r>
              <a:rPr lang="en-US" sz="4000" dirty="0" smtClean="0"/>
              <a:t>LG</a:t>
            </a:r>
            <a:r>
              <a:rPr lang="en-US" sz="4000" dirty="0" smtClean="0"/>
              <a:t>BFPs </a:t>
            </a:r>
            <a:r>
              <a:rPr lang="en-US" sz="4000" dirty="0"/>
              <a:t>are </a:t>
            </a:r>
            <a:r>
              <a:rPr lang="en-US" sz="4000" dirty="0" smtClean="0"/>
              <a:t>G&amp;E compliant </a:t>
            </a:r>
            <a:r>
              <a:rPr lang="en-US" sz="4000" dirty="0"/>
              <a:t>so as to be issued a Certificate of Compliance. </a:t>
            </a:r>
            <a:endParaRPr lang="en-US" sz="4000" dirty="0" smtClean="0"/>
          </a:p>
          <a:p>
            <a:pPr marL="339725" lvl="0" indent="-339725" algn="just">
              <a:buFont typeface="Wingdings" pitchFamily="2" charset="2"/>
              <a:buChar char="Ø"/>
              <a:defRPr/>
            </a:pPr>
            <a:r>
              <a:rPr lang="en-US" sz="4000" dirty="0" smtClean="0"/>
              <a:t>The </a:t>
            </a:r>
            <a:r>
              <a:rPr lang="en-US" sz="4000" dirty="0"/>
              <a:t>Certificate is issued by the Minister responsible for Finance Planning and Economic Development in consultation with the Equal Opportunities Commission.</a:t>
            </a:r>
          </a:p>
          <a:p>
            <a:pPr marL="339725" lvl="0" indent="-339725" algn="just">
              <a:buFont typeface="Wingdings" pitchFamily="2" charset="2"/>
              <a:buChar char="Ø"/>
              <a:defRPr/>
            </a:pPr>
            <a:endParaRPr lang="en-US" sz="4000" dirty="0"/>
          </a:p>
          <a:p>
            <a:pPr marL="339725" lvl="0" indent="-339725" algn="just">
              <a:buFont typeface="Wingdings" pitchFamily="2" charset="2"/>
              <a:buChar char="Ø"/>
              <a:defRPr/>
            </a:pPr>
            <a:r>
              <a:rPr lang="en-US" sz="4000" dirty="0"/>
              <a:t>The </a:t>
            </a:r>
            <a:r>
              <a:rPr lang="en-US" sz="4000" dirty="0" smtClean="0"/>
              <a:t>G&amp;E planning </a:t>
            </a:r>
            <a:r>
              <a:rPr lang="en-US" sz="4000" dirty="0"/>
              <a:t>and budgeting approach is a strategy to ensure that the different needs and interests of Men, Women, youth, Special Needs Education Children, ethnic minorities, older persons, the rural poor, marginalised groups and disadvantaged regions and or locations are considered in the </a:t>
            </a:r>
            <a:r>
              <a:rPr lang="en-US" sz="4000" dirty="0" smtClean="0"/>
              <a:t>BFPs </a:t>
            </a:r>
            <a:r>
              <a:rPr lang="en-US" sz="4000" dirty="0"/>
              <a:t>in a concerted effort of leaving no one behind as committed under the 2030 Global Agenda /17 SDGs.</a:t>
            </a:r>
          </a:p>
          <a:p>
            <a:pPr marL="514350" lvl="0" indent="-514350" algn="just">
              <a:buFont typeface="+mj-lt"/>
              <a:buAutoNum type="arabicPeriod"/>
              <a:defRPr/>
            </a:pPr>
            <a:endParaRPr lang="en-US" sz="3700" dirty="0"/>
          </a:p>
          <a:p>
            <a:pPr lvl="0">
              <a:defRPr/>
            </a:pPr>
            <a:endParaRPr lang="en-US" sz="2800" dirty="0" smtClean="0"/>
          </a:p>
          <a:p>
            <a:pPr eaLnBrk="1" fontAlgn="auto" hangingPunct="1">
              <a:spcBef>
                <a:spcPts val="0"/>
              </a:spcBef>
              <a:spcAft>
                <a:spcPts val="0"/>
              </a:spcAft>
              <a:defRPr/>
            </a:pPr>
            <a:endParaRPr lang="en-US" sz="2500" b="1" dirty="0">
              <a:latin typeface="+mj-lt"/>
              <a:cs typeface="Aharoni" pitchFamily="2" charset="-79"/>
            </a:endParaRPr>
          </a:p>
        </p:txBody>
      </p:sp>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7278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4</a:t>
            </a:fld>
            <a:endParaRPr lang="en-US" altLang="en-US" sz="1200">
              <a:solidFill>
                <a:srgbClr val="898989"/>
              </a:solidFill>
            </a:endParaRPr>
          </a:p>
        </p:txBody>
      </p:sp>
      <p:sp>
        <p:nvSpPr>
          <p:cNvPr id="3075" name="Rectangle 1"/>
          <p:cNvSpPr>
            <a:spLocks noChangeArrowheads="1"/>
          </p:cNvSpPr>
          <p:nvPr/>
        </p:nvSpPr>
        <p:spPr bwMode="auto">
          <a:xfrm>
            <a:off x="7105650" y="633730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a:xfrm>
            <a:off x="282575" y="1022866"/>
            <a:ext cx="8640763" cy="5314434"/>
          </a:xfrm>
          <a:prstGeom prst="rect">
            <a:avLst/>
          </a:prstGeom>
          <a:solidFill>
            <a:schemeClr val="bg1"/>
          </a:solidFill>
          <a:ln w="57150">
            <a:solidFill>
              <a:srgbClr val="7030A0"/>
            </a:solidFill>
          </a:ln>
        </p:spPr>
        <p:txBody>
          <a:bodyPr>
            <a:normAutofit fontScale="67500" lnSpcReduction="20000"/>
          </a:bodyPr>
          <a:lstStyle/>
          <a:p>
            <a:pPr>
              <a:defRPr/>
            </a:pPr>
            <a:r>
              <a:rPr lang="en-US" sz="2200" b="1" dirty="0">
                <a:solidFill>
                  <a:srgbClr val="6600CC"/>
                </a:solidFill>
                <a:latin typeface="Century Gothic" pitchFamily="34" charset="0"/>
                <a:ea typeface="+mj-ea"/>
                <a:cs typeface="Aharoni" pitchFamily="2" charset="-79"/>
              </a:rPr>
              <a:t/>
            </a:r>
            <a:br>
              <a:rPr lang="en-US" sz="2200" b="1" dirty="0">
                <a:solidFill>
                  <a:srgbClr val="6600CC"/>
                </a:solidFill>
                <a:latin typeface="Century Gothic" pitchFamily="34" charset="0"/>
                <a:ea typeface="+mj-ea"/>
                <a:cs typeface="Aharoni" pitchFamily="2" charset="-79"/>
              </a:rPr>
            </a:br>
            <a:r>
              <a:rPr lang="en-US" sz="4600" dirty="0" smtClean="0">
                <a:solidFill>
                  <a:srgbClr val="000099"/>
                </a:solidFill>
                <a:latin typeface="Arial Black" pitchFamily="34" charset="0"/>
                <a:ea typeface="+mj-ea"/>
                <a:cs typeface="Aharoni" pitchFamily="2" charset="-79"/>
              </a:rPr>
              <a:t>Introduction Cont’</a:t>
            </a:r>
          </a:p>
          <a:p>
            <a:pPr>
              <a:defRPr/>
            </a:pPr>
            <a:endParaRPr lang="en-US" sz="2900" dirty="0">
              <a:solidFill>
                <a:srgbClr val="000099"/>
              </a:solidFill>
              <a:latin typeface="Arial Black" pitchFamily="34" charset="0"/>
              <a:ea typeface="+mj-ea"/>
              <a:cs typeface="Aharoni" pitchFamily="2" charset="-79"/>
            </a:endParaRPr>
          </a:p>
          <a:p>
            <a:pPr marL="457200" lvl="0" indent="-457200" algn="just">
              <a:buFont typeface="Wingdings" pitchFamily="2" charset="2"/>
              <a:buChar char="Ø"/>
              <a:defRPr/>
            </a:pPr>
            <a:r>
              <a:rPr lang="en-US" sz="3700" dirty="0" smtClean="0"/>
              <a:t>All </a:t>
            </a:r>
            <a:r>
              <a:rPr lang="en-US" sz="3700" dirty="0" smtClean="0"/>
              <a:t>LGBFPs are subjected </a:t>
            </a:r>
            <a:r>
              <a:rPr lang="en-US" sz="3700" dirty="0"/>
              <a:t>to assessment for compliance with Gender and Equity focusing on eight (8) departments namely: </a:t>
            </a:r>
            <a:endParaRPr lang="en-US" sz="3700" dirty="0" smtClean="0"/>
          </a:p>
          <a:p>
            <a:pPr marL="457200" lvl="0" indent="-457200" algn="just">
              <a:buFont typeface="Wingdings" pitchFamily="2" charset="2"/>
              <a:buChar char="Ø"/>
              <a:defRPr/>
            </a:pPr>
            <a:endParaRPr lang="en-US" sz="3700" dirty="0" smtClean="0"/>
          </a:p>
          <a:p>
            <a:pPr marL="457200" lvl="0" indent="-457200" algn="just">
              <a:buFont typeface="Wingdings" pitchFamily="2" charset="2"/>
              <a:buChar char="Ø"/>
              <a:defRPr/>
            </a:pPr>
            <a:r>
              <a:rPr lang="en-US" sz="3700" dirty="0" smtClean="0"/>
              <a:t>Production </a:t>
            </a:r>
            <a:r>
              <a:rPr lang="en-US" sz="3700" dirty="0"/>
              <a:t>and Marketing/Trade; Industry and Local Development; Health; Education; Works and Engineering; Natural Resources; Community Based Services and the Support departments (Planning, Statutory, Audit, Finance and Administration). </a:t>
            </a:r>
            <a:endParaRPr lang="en-US" sz="3700" dirty="0" smtClean="0"/>
          </a:p>
          <a:p>
            <a:pPr marL="457200" lvl="0" indent="-457200" algn="just">
              <a:buFont typeface="Wingdings" pitchFamily="2" charset="2"/>
              <a:buChar char="Ø"/>
              <a:defRPr/>
            </a:pPr>
            <a:endParaRPr lang="en-US" sz="3700" dirty="0"/>
          </a:p>
          <a:p>
            <a:pPr marL="457200" lvl="0" indent="-457200" algn="just">
              <a:buFont typeface="Wingdings" pitchFamily="2" charset="2"/>
              <a:buChar char="Ø"/>
              <a:defRPr/>
            </a:pPr>
            <a:r>
              <a:rPr lang="en-US" sz="3700" dirty="0" smtClean="0"/>
              <a:t>The existing G&amp;E guidelines are </a:t>
            </a:r>
            <a:r>
              <a:rPr lang="en-US" sz="3700" dirty="0"/>
              <a:t>integral part of the planning and budgeting process to support LGs in </a:t>
            </a:r>
            <a:r>
              <a:rPr lang="en-US" sz="3700" dirty="0" smtClean="0"/>
              <a:t>preparation of </a:t>
            </a:r>
            <a:r>
              <a:rPr lang="en-US" sz="3700" dirty="0"/>
              <a:t>BFPs that meet the expected standards of compliance with gender and equity for the </a:t>
            </a:r>
            <a:r>
              <a:rPr lang="en-US" sz="3700" dirty="0" smtClean="0"/>
              <a:t>FY 2025/2026.</a:t>
            </a:r>
            <a:endParaRPr lang="en-US" sz="3700" dirty="0"/>
          </a:p>
          <a:p>
            <a:pPr lvl="0">
              <a:defRPr/>
            </a:pPr>
            <a:endParaRPr lang="en-US" sz="2800" dirty="0" smtClean="0"/>
          </a:p>
          <a:p>
            <a:pPr eaLnBrk="1" fontAlgn="auto" hangingPunct="1">
              <a:spcBef>
                <a:spcPts val="0"/>
              </a:spcBef>
              <a:spcAft>
                <a:spcPts val="0"/>
              </a:spcAft>
              <a:defRPr/>
            </a:pPr>
            <a:endParaRPr lang="en-US" sz="2500" b="1" dirty="0">
              <a:latin typeface="+mj-lt"/>
              <a:cs typeface="Aharoni" pitchFamily="2" charset="-79"/>
            </a:endParaRPr>
          </a:p>
        </p:txBody>
      </p:sp>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6111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5</a:t>
            </a:fld>
            <a:endParaRPr lang="en-US" altLang="en-US" sz="1200">
              <a:solidFill>
                <a:srgbClr val="898989"/>
              </a:solidFill>
            </a:endParaRPr>
          </a:p>
        </p:txBody>
      </p:sp>
      <p:sp>
        <p:nvSpPr>
          <p:cNvPr id="3075" name="Rectangle 1"/>
          <p:cNvSpPr>
            <a:spLocks noChangeArrowheads="1"/>
          </p:cNvSpPr>
          <p:nvPr/>
        </p:nvSpPr>
        <p:spPr bwMode="auto">
          <a:xfrm>
            <a:off x="7105650" y="633730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a:xfrm>
            <a:off x="282575" y="1022866"/>
            <a:ext cx="8640763" cy="5314434"/>
          </a:xfrm>
          <a:prstGeom prst="rect">
            <a:avLst/>
          </a:prstGeom>
          <a:solidFill>
            <a:schemeClr val="bg1"/>
          </a:solidFill>
          <a:ln w="57150">
            <a:solidFill>
              <a:srgbClr val="7030A0"/>
            </a:solidFill>
          </a:ln>
        </p:spPr>
        <p:txBody>
          <a:bodyPr>
            <a:normAutofit fontScale="75000" lnSpcReduction="20000"/>
          </a:bodyPr>
          <a:lstStyle/>
          <a:p>
            <a:pPr>
              <a:defRPr/>
            </a:pPr>
            <a:r>
              <a:rPr lang="en-US" sz="2200" b="1" dirty="0">
                <a:solidFill>
                  <a:srgbClr val="6600CC"/>
                </a:solidFill>
                <a:latin typeface="Century Gothic" pitchFamily="34" charset="0"/>
                <a:ea typeface="+mj-ea"/>
                <a:cs typeface="Aharoni" pitchFamily="2" charset="-79"/>
              </a:rPr>
              <a:t/>
            </a:r>
            <a:br>
              <a:rPr lang="en-US" sz="2200" b="1" dirty="0">
                <a:solidFill>
                  <a:srgbClr val="6600CC"/>
                </a:solidFill>
                <a:latin typeface="Century Gothic" pitchFamily="34" charset="0"/>
                <a:ea typeface="+mj-ea"/>
                <a:cs typeface="Aharoni" pitchFamily="2" charset="-79"/>
              </a:rPr>
            </a:br>
            <a:r>
              <a:rPr lang="en-US" sz="3700" dirty="0">
                <a:solidFill>
                  <a:srgbClr val="000099"/>
                </a:solidFill>
                <a:latin typeface="Arial Black" pitchFamily="34" charset="0"/>
                <a:ea typeface="+mj-ea"/>
                <a:cs typeface="Aharoni" pitchFamily="2" charset="-79"/>
              </a:rPr>
              <a:t>B.	DEFINITION OF KEY </a:t>
            </a:r>
            <a:r>
              <a:rPr lang="en-US" sz="3700" dirty="0" smtClean="0">
                <a:solidFill>
                  <a:srgbClr val="000099"/>
                </a:solidFill>
                <a:latin typeface="Arial Black" pitchFamily="34" charset="0"/>
                <a:ea typeface="+mj-ea"/>
                <a:cs typeface="Aharoni" pitchFamily="2" charset="-79"/>
              </a:rPr>
              <a:t>CONCEPTS</a:t>
            </a:r>
          </a:p>
          <a:p>
            <a:pPr>
              <a:defRPr/>
            </a:pPr>
            <a:endParaRPr lang="en-US" sz="2900" dirty="0">
              <a:solidFill>
                <a:srgbClr val="000099"/>
              </a:solidFill>
              <a:latin typeface="Arial Black" pitchFamily="34" charset="0"/>
              <a:ea typeface="+mj-ea"/>
              <a:cs typeface="Aharoni" pitchFamily="2" charset="-79"/>
            </a:endParaRPr>
          </a:p>
          <a:p>
            <a:pPr algn="just"/>
            <a:r>
              <a:rPr lang="en-US" sz="2900" b="1" u="sng" dirty="0"/>
              <a:t>Gender Issue</a:t>
            </a:r>
            <a:r>
              <a:rPr lang="en-US" sz="2900" dirty="0"/>
              <a:t>: A statistical or social indicator of inequality between males and females arising from discrimination and/or marginalization.</a:t>
            </a:r>
            <a:endParaRPr lang="en-US" sz="2900" dirty="0" smtClean="0">
              <a:effectLst/>
            </a:endParaRPr>
          </a:p>
          <a:p>
            <a:pPr algn="just"/>
            <a:r>
              <a:rPr lang="en-US" sz="2900" dirty="0"/>
              <a:t> </a:t>
            </a:r>
            <a:endParaRPr lang="en-US" sz="2900" dirty="0" smtClean="0">
              <a:effectLst/>
            </a:endParaRPr>
          </a:p>
          <a:p>
            <a:pPr algn="just"/>
            <a:r>
              <a:rPr lang="en-US" sz="2900" b="1" u="sng" dirty="0"/>
              <a:t>Gender Equality</a:t>
            </a:r>
            <a:r>
              <a:rPr lang="en-US" sz="2900" dirty="0"/>
              <a:t>: Provision of equal opportunities to access, participate and use public services to all women and men.</a:t>
            </a:r>
            <a:endParaRPr lang="en-US" sz="2900" dirty="0" smtClean="0">
              <a:effectLst/>
            </a:endParaRPr>
          </a:p>
          <a:p>
            <a:pPr algn="just"/>
            <a:r>
              <a:rPr lang="en-US" sz="2900" dirty="0"/>
              <a:t> </a:t>
            </a:r>
            <a:endParaRPr lang="en-US" sz="2900" dirty="0" smtClean="0">
              <a:effectLst/>
            </a:endParaRPr>
          </a:p>
          <a:p>
            <a:pPr algn="just"/>
            <a:r>
              <a:rPr lang="en-US" sz="2900" b="1" u="sng" dirty="0"/>
              <a:t>Equity</a:t>
            </a:r>
            <a:r>
              <a:rPr lang="en-US" sz="2900" dirty="0"/>
              <a:t>: Equity refers to fairness and justice in the distribution of benefits, rights and responsibilities in society. </a:t>
            </a:r>
            <a:endParaRPr lang="en-US" sz="2900" dirty="0" smtClean="0">
              <a:effectLst/>
            </a:endParaRPr>
          </a:p>
          <a:p>
            <a:pPr algn="just"/>
            <a:r>
              <a:rPr lang="en-US" sz="2900" dirty="0"/>
              <a:t> </a:t>
            </a:r>
            <a:endParaRPr lang="en-US" sz="2900" dirty="0" smtClean="0">
              <a:effectLst/>
            </a:endParaRPr>
          </a:p>
          <a:p>
            <a:pPr algn="just"/>
            <a:r>
              <a:rPr lang="en-US" sz="2900" b="1" u="sng" dirty="0"/>
              <a:t>Gender and Equity budgeting</a:t>
            </a:r>
            <a:r>
              <a:rPr lang="en-US" sz="2900" dirty="0"/>
              <a:t>: It is about accommodating the different needs and interests of women and men, girls and boys, marginalized groups and regions/locations, gender and equity budgeting does not mean a separate budgeting process for women and marginalized groups. </a:t>
            </a:r>
            <a:endParaRPr lang="en-US" sz="2900" dirty="0" smtClean="0"/>
          </a:p>
          <a:p>
            <a:pPr eaLnBrk="1" fontAlgn="auto" hangingPunct="1">
              <a:spcBef>
                <a:spcPts val="0"/>
              </a:spcBef>
              <a:spcAft>
                <a:spcPts val="0"/>
              </a:spcAft>
              <a:defRPr/>
            </a:pPr>
            <a:endParaRPr lang="en-US" sz="2500" b="1" dirty="0">
              <a:latin typeface="+mj-lt"/>
              <a:cs typeface="Aharoni" pitchFamily="2" charset="-79"/>
            </a:endParaRPr>
          </a:p>
        </p:txBody>
      </p:sp>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8015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6</a:t>
            </a:fld>
            <a:endParaRPr lang="en-US" altLang="en-US" sz="1200">
              <a:solidFill>
                <a:srgbClr val="898989"/>
              </a:solidFill>
            </a:endParaRPr>
          </a:p>
        </p:txBody>
      </p:sp>
      <p:sp>
        <p:nvSpPr>
          <p:cNvPr id="3075" name="Rectangle 1"/>
          <p:cNvSpPr>
            <a:spLocks noChangeArrowheads="1"/>
          </p:cNvSpPr>
          <p:nvPr/>
        </p:nvSpPr>
        <p:spPr bwMode="auto">
          <a:xfrm>
            <a:off x="7105650" y="649891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98987" y="721066"/>
            <a:ext cx="8229599" cy="558743"/>
          </a:xfrm>
          <a:prstGeom prst="rect">
            <a:avLst/>
          </a:prstGeom>
        </p:spPr>
        <p:txBody>
          <a:bodyPr wrap="square">
            <a:spAutoFit/>
          </a:bodyPr>
          <a:lstStyle/>
          <a:p>
            <a:pPr algn="ctr">
              <a:lnSpc>
                <a:spcPct val="115000"/>
              </a:lnSpc>
            </a:pPr>
            <a:r>
              <a:rPr lang="en-US" sz="2800" b="1" dirty="0" smtClean="0">
                <a:solidFill>
                  <a:srgbClr val="0070C0"/>
                </a:solidFill>
              </a:rPr>
              <a:t>Emerging </a:t>
            </a:r>
            <a:r>
              <a:rPr lang="en-US" sz="2800" b="1" dirty="0" smtClean="0">
                <a:solidFill>
                  <a:srgbClr val="0070C0"/>
                </a:solidFill>
              </a:rPr>
              <a:t>EO Issues </a:t>
            </a:r>
            <a:r>
              <a:rPr lang="en-US" sz="2800" b="1" dirty="0" smtClean="0">
                <a:solidFill>
                  <a:srgbClr val="0070C0"/>
                </a:solidFill>
              </a:rPr>
              <a:t>from Assessment of LGBPs</a:t>
            </a:r>
            <a:endParaRPr lang="en-US" sz="2800" b="1" dirty="0">
              <a:solidFill>
                <a:srgbClr val="0070C0"/>
              </a:solidFill>
              <a:ea typeface="Calibri"/>
              <a:cs typeface="Times New Roman"/>
            </a:endParaRPr>
          </a:p>
        </p:txBody>
      </p:sp>
      <p:sp>
        <p:nvSpPr>
          <p:cNvPr id="6" name="Rectangle 5"/>
          <p:cNvSpPr/>
          <p:nvPr/>
        </p:nvSpPr>
        <p:spPr>
          <a:xfrm>
            <a:off x="327817" y="1720652"/>
            <a:ext cx="8640763" cy="5539978"/>
          </a:xfrm>
          <a:prstGeom prst="rect">
            <a:avLst/>
          </a:prstGeom>
          <a:ln w="57150">
            <a:solidFill>
              <a:srgbClr val="7030A0"/>
            </a:solidFill>
          </a:ln>
        </p:spPr>
        <p:txBody>
          <a:bodyPr wrap="square">
            <a:spAutoFit/>
          </a:bodyPr>
          <a:lstStyle/>
          <a:p>
            <a:pPr marL="400050" indent="-400050" algn="just">
              <a:buFont typeface="+mj-lt"/>
              <a:buAutoNum type="romanLcPeriod"/>
            </a:pPr>
            <a:r>
              <a:rPr lang="en-US" sz="2400" dirty="0"/>
              <a:t>Limited consultations during planning and </a:t>
            </a:r>
            <a:r>
              <a:rPr lang="en-US" sz="2400" dirty="0" smtClean="0"/>
              <a:t>budgeting. Failure </a:t>
            </a:r>
            <a:r>
              <a:rPr lang="en-US" sz="2400" dirty="0"/>
              <a:t>to consult the beneficiaries at different levels </a:t>
            </a:r>
            <a:r>
              <a:rPr lang="en-US" sz="2400" dirty="0" smtClean="0"/>
              <a:t>results </a:t>
            </a:r>
            <a:r>
              <a:rPr lang="en-US" sz="2400" dirty="0"/>
              <a:t>into unequal distribution of resources by </a:t>
            </a:r>
            <a:r>
              <a:rPr lang="en-US" sz="2400" dirty="0" smtClean="0"/>
              <a:t>location.</a:t>
            </a:r>
          </a:p>
          <a:p>
            <a:pPr marL="400050" indent="-400050" algn="just">
              <a:buFont typeface="+mj-lt"/>
              <a:buAutoNum type="romanLcPeriod"/>
            </a:pPr>
            <a:r>
              <a:rPr lang="en-US" sz="2400" dirty="0"/>
              <a:t>Staffing Gaps in Local </a:t>
            </a:r>
            <a:r>
              <a:rPr lang="en-US" sz="2400" dirty="0" smtClean="0"/>
              <a:t>Governments with most of the staff being in </a:t>
            </a:r>
            <a:r>
              <a:rPr lang="en-US" sz="2400" dirty="0"/>
              <a:t>acting </a:t>
            </a:r>
            <a:r>
              <a:rPr lang="en-US" sz="2400" dirty="0" smtClean="0"/>
              <a:t>positions which limit </a:t>
            </a:r>
            <a:r>
              <a:rPr lang="en-US" sz="2400" dirty="0"/>
              <a:t>the </a:t>
            </a:r>
            <a:r>
              <a:rPr lang="en-US" sz="2400" dirty="0" smtClean="0"/>
              <a:t>LGs </a:t>
            </a:r>
            <a:r>
              <a:rPr lang="en-US" sz="2400" dirty="0"/>
              <a:t>capacity in making strategic </a:t>
            </a:r>
            <a:r>
              <a:rPr lang="en-US" sz="2400" dirty="0" smtClean="0"/>
              <a:t>decisions.</a:t>
            </a:r>
          </a:p>
          <a:p>
            <a:pPr marL="400050" indent="-400050" algn="just">
              <a:buFont typeface="+mj-lt"/>
              <a:buAutoNum type="romanLcPeriod"/>
            </a:pPr>
            <a:r>
              <a:rPr lang="en-US" sz="2400" dirty="0" smtClean="0"/>
              <a:t>Non-absorption </a:t>
            </a:r>
            <a:r>
              <a:rPr lang="en-US" sz="2400" dirty="0"/>
              <a:t>of </a:t>
            </a:r>
            <a:r>
              <a:rPr lang="en-US" sz="2400" dirty="0" smtClean="0"/>
              <a:t>funds which </a:t>
            </a:r>
            <a:r>
              <a:rPr lang="en-US" sz="2400" dirty="0"/>
              <a:t>has created a gap in meeting the local government expectations of timely access to quality services by the locals for inclusiveness, improving Household income and fully participation of </a:t>
            </a:r>
            <a:r>
              <a:rPr lang="en-US" sz="2400" dirty="0" smtClean="0"/>
              <a:t>people.</a:t>
            </a:r>
          </a:p>
          <a:p>
            <a:pPr marL="400050" indent="-400050" algn="just">
              <a:buFont typeface="+mj-lt"/>
              <a:buAutoNum type="romanLcPeriod"/>
            </a:pPr>
            <a:r>
              <a:rPr lang="en-US" sz="2400" dirty="0"/>
              <a:t>Delayed implementation of PDM </a:t>
            </a:r>
            <a:r>
              <a:rPr lang="en-US" sz="2400" dirty="0" smtClean="0"/>
              <a:t>Pillars. Out </a:t>
            </a:r>
            <a:r>
              <a:rPr lang="en-US" sz="2400" dirty="0"/>
              <a:t>of the seven pillars, government has focused on one </a:t>
            </a:r>
            <a:r>
              <a:rPr lang="en-US" sz="2400" dirty="0" smtClean="0"/>
              <a:t>pillar </a:t>
            </a:r>
            <a:r>
              <a:rPr lang="en-US" sz="2400" dirty="0"/>
              <a:t>of financial inclusion leaving out other six </a:t>
            </a:r>
            <a:r>
              <a:rPr lang="en-US" sz="2400" dirty="0" smtClean="0"/>
              <a:t>pillars.  </a:t>
            </a:r>
          </a:p>
          <a:p>
            <a:pPr marL="400050" indent="-400050" algn="just">
              <a:buFont typeface="+mj-lt"/>
              <a:buAutoNum type="romanLcPeriod"/>
            </a:pPr>
            <a:endParaRPr lang="en-US" sz="2400" dirty="0" smtClean="0"/>
          </a:p>
          <a:p>
            <a:endParaRPr lang="en-US" dirty="0"/>
          </a:p>
        </p:txBody>
      </p:sp>
    </p:spTree>
    <p:extLst>
      <p:ext uri="{BB962C8B-B14F-4D97-AF65-F5344CB8AC3E}">
        <p14:creationId xmlns:p14="http://schemas.microsoft.com/office/powerpoint/2010/main" val="1557192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7</a:t>
            </a:fld>
            <a:endParaRPr lang="en-US" altLang="en-US" sz="1200">
              <a:solidFill>
                <a:srgbClr val="898989"/>
              </a:solidFill>
            </a:endParaRPr>
          </a:p>
        </p:txBody>
      </p:sp>
      <p:sp>
        <p:nvSpPr>
          <p:cNvPr id="3075" name="Rectangle 1"/>
          <p:cNvSpPr>
            <a:spLocks noChangeArrowheads="1"/>
          </p:cNvSpPr>
          <p:nvPr/>
        </p:nvSpPr>
        <p:spPr bwMode="auto">
          <a:xfrm>
            <a:off x="7105650" y="649891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98987" y="721066"/>
            <a:ext cx="8229599" cy="1083374"/>
          </a:xfrm>
          <a:prstGeom prst="rect">
            <a:avLst/>
          </a:prstGeom>
        </p:spPr>
        <p:txBody>
          <a:bodyPr wrap="square">
            <a:spAutoFit/>
          </a:bodyPr>
          <a:lstStyle/>
          <a:p>
            <a:pPr algn="ctr">
              <a:lnSpc>
                <a:spcPct val="115000"/>
              </a:lnSpc>
            </a:pPr>
            <a:r>
              <a:rPr lang="en-US" sz="2800" b="1" dirty="0" smtClean="0">
                <a:solidFill>
                  <a:srgbClr val="0070C0"/>
                </a:solidFill>
              </a:rPr>
              <a:t>Emerging Gender and Equity Issues from Assessment of LGBPs </a:t>
            </a:r>
            <a:r>
              <a:rPr lang="en-US" sz="2800" b="1" dirty="0" err="1" smtClean="0">
                <a:solidFill>
                  <a:srgbClr val="0070C0"/>
                </a:solidFill>
              </a:rPr>
              <a:t>Contn</a:t>
            </a:r>
            <a:endParaRPr lang="en-US" sz="2800" b="1" dirty="0">
              <a:solidFill>
                <a:srgbClr val="0070C0"/>
              </a:solidFill>
              <a:ea typeface="Calibri"/>
              <a:cs typeface="Times New Roman"/>
            </a:endParaRPr>
          </a:p>
        </p:txBody>
      </p:sp>
      <p:sp>
        <p:nvSpPr>
          <p:cNvPr id="6" name="Rectangle 5"/>
          <p:cNvSpPr/>
          <p:nvPr/>
        </p:nvSpPr>
        <p:spPr>
          <a:xfrm>
            <a:off x="428624" y="1783658"/>
            <a:ext cx="8494713" cy="4524315"/>
          </a:xfrm>
          <a:prstGeom prst="rect">
            <a:avLst/>
          </a:prstGeom>
          <a:ln w="57150">
            <a:solidFill>
              <a:srgbClr val="7030A0"/>
            </a:solidFill>
          </a:ln>
        </p:spPr>
        <p:txBody>
          <a:bodyPr wrap="square">
            <a:spAutoFit/>
          </a:bodyPr>
          <a:lstStyle/>
          <a:p>
            <a:pPr marL="534988" indent="-360363" algn="just"/>
            <a:r>
              <a:rPr lang="en-US" sz="2400" dirty="0" smtClean="0"/>
              <a:t>v. Lack </a:t>
            </a:r>
            <a:r>
              <a:rPr lang="en-US" sz="2400" dirty="0"/>
              <a:t>of gender and equity disaggregated data broken down to local government level to guide planning and budgeting</a:t>
            </a:r>
            <a:r>
              <a:rPr lang="en-US" sz="2400" dirty="0" smtClean="0"/>
              <a:t>.</a:t>
            </a:r>
          </a:p>
          <a:p>
            <a:pPr marL="534988" indent="-360363" algn="just"/>
            <a:r>
              <a:rPr lang="en-US" sz="2400" dirty="0"/>
              <a:t>vi. Inadequate Health Staff Houses. Staff accommodation remains a daunting challenge in the delivery of critical health services where staff continue to reside far away from health facility hence failure to attend to </a:t>
            </a:r>
            <a:r>
              <a:rPr lang="en-US" sz="2400" dirty="0" smtClean="0"/>
              <a:t>patients.</a:t>
            </a:r>
          </a:p>
          <a:p>
            <a:pPr marL="534988" indent="-360363" algn="just"/>
            <a:r>
              <a:rPr lang="en-US" sz="2400" dirty="0"/>
              <a:t>vii. Limited access to education facilities for children with disabilities for example in </a:t>
            </a:r>
            <a:r>
              <a:rPr lang="en-US" sz="2400" dirty="0" smtClean="0"/>
              <a:t>Eastern Region Ngora </a:t>
            </a:r>
            <a:r>
              <a:rPr lang="en-US" sz="2400" dirty="0"/>
              <a:t>School for the Deaf in Ngora district is the only school in the region accommodating children with hearing impairments in the Sub </a:t>
            </a:r>
            <a:r>
              <a:rPr lang="en-US" sz="2400" dirty="0" smtClean="0"/>
              <a:t>Region.</a:t>
            </a:r>
            <a:endParaRPr lang="en-US" sz="2400" dirty="0"/>
          </a:p>
          <a:p>
            <a:pPr algn="just"/>
            <a:endParaRPr lang="en-US" sz="2400" dirty="0" smtClean="0"/>
          </a:p>
        </p:txBody>
      </p:sp>
    </p:spTree>
    <p:extLst>
      <p:ext uri="{BB962C8B-B14F-4D97-AF65-F5344CB8AC3E}">
        <p14:creationId xmlns:p14="http://schemas.microsoft.com/office/powerpoint/2010/main" val="2244749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8</a:t>
            </a:fld>
            <a:endParaRPr lang="en-US" altLang="en-US" sz="1200">
              <a:solidFill>
                <a:srgbClr val="898989"/>
              </a:solidFill>
            </a:endParaRPr>
          </a:p>
        </p:txBody>
      </p:sp>
      <p:sp>
        <p:nvSpPr>
          <p:cNvPr id="3075" name="Rectangle 1"/>
          <p:cNvSpPr>
            <a:spLocks noChangeArrowheads="1"/>
          </p:cNvSpPr>
          <p:nvPr/>
        </p:nvSpPr>
        <p:spPr bwMode="auto">
          <a:xfrm>
            <a:off x="7105650" y="649891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98987" y="721066"/>
            <a:ext cx="8229599" cy="1083374"/>
          </a:xfrm>
          <a:prstGeom prst="rect">
            <a:avLst/>
          </a:prstGeom>
        </p:spPr>
        <p:txBody>
          <a:bodyPr wrap="square">
            <a:spAutoFit/>
          </a:bodyPr>
          <a:lstStyle/>
          <a:p>
            <a:pPr algn="ctr">
              <a:lnSpc>
                <a:spcPct val="115000"/>
              </a:lnSpc>
            </a:pPr>
            <a:r>
              <a:rPr lang="en-US" sz="2800" b="1" dirty="0" smtClean="0">
                <a:solidFill>
                  <a:srgbClr val="0070C0"/>
                </a:solidFill>
              </a:rPr>
              <a:t>Emerging Gender and Equity Issues from Assessment of LGBPs </a:t>
            </a:r>
            <a:r>
              <a:rPr lang="en-US" sz="2800" b="1" dirty="0" err="1" smtClean="0">
                <a:solidFill>
                  <a:srgbClr val="0070C0"/>
                </a:solidFill>
              </a:rPr>
              <a:t>Contn</a:t>
            </a:r>
            <a:endParaRPr lang="en-US" sz="2800" b="1" dirty="0">
              <a:solidFill>
                <a:srgbClr val="0070C0"/>
              </a:solidFill>
              <a:ea typeface="Calibri"/>
              <a:cs typeface="Times New Roman"/>
            </a:endParaRPr>
          </a:p>
        </p:txBody>
      </p:sp>
      <p:sp>
        <p:nvSpPr>
          <p:cNvPr id="6" name="Rectangle 5"/>
          <p:cNvSpPr/>
          <p:nvPr/>
        </p:nvSpPr>
        <p:spPr>
          <a:xfrm>
            <a:off x="327817" y="1720653"/>
            <a:ext cx="8816183" cy="4893647"/>
          </a:xfrm>
          <a:prstGeom prst="rect">
            <a:avLst/>
          </a:prstGeom>
          <a:ln w="57150">
            <a:solidFill>
              <a:srgbClr val="7030A0"/>
            </a:solidFill>
          </a:ln>
        </p:spPr>
        <p:txBody>
          <a:bodyPr wrap="square">
            <a:spAutoFit/>
          </a:bodyPr>
          <a:lstStyle/>
          <a:p>
            <a:pPr marL="447675" indent="-447675" algn="just"/>
            <a:r>
              <a:rPr lang="en-US" sz="2400" dirty="0" smtClean="0"/>
              <a:t>viii.High HIV/AIDS </a:t>
            </a:r>
            <a:r>
              <a:rPr lang="en-US" sz="2400" dirty="0"/>
              <a:t>Prevalence in </a:t>
            </a:r>
            <a:r>
              <a:rPr lang="en-US" sz="2400" dirty="0" err="1"/>
              <a:t>Mbarara</a:t>
            </a:r>
            <a:r>
              <a:rPr lang="en-US" sz="2400" dirty="0"/>
              <a:t> </a:t>
            </a:r>
            <a:r>
              <a:rPr lang="en-US" sz="2400" dirty="0" smtClean="0"/>
              <a:t>City due </a:t>
            </a:r>
            <a:r>
              <a:rPr lang="en-US" sz="2400" dirty="0"/>
              <a:t>to limited </a:t>
            </a:r>
            <a:r>
              <a:rPr lang="en-US" sz="2400" dirty="0" smtClean="0"/>
              <a:t> awareness on HIV transmission </a:t>
            </a:r>
            <a:r>
              <a:rPr lang="en-US" sz="2400" dirty="0"/>
              <a:t>and uptake of </a:t>
            </a:r>
            <a:r>
              <a:rPr lang="en-US" sz="2400" dirty="0" smtClean="0"/>
              <a:t>unsafe </a:t>
            </a:r>
            <a:r>
              <a:rPr lang="en-US" sz="2400" dirty="0"/>
              <a:t>sex </a:t>
            </a:r>
            <a:r>
              <a:rPr lang="en-US" sz="2400" dirty="0" smtClean="0"/>
              <a:t>practices. </a:t>
            </a:r>
          </a:p>
          <a:p>
            <a:pPr marL="447675" indent="-447675" algn="just"/>
            <a:r>
              <a:rPr lang="en-US" sz="2400" dirty="0"/>
              <a:t>Ix . Effects of floods </a:t>
            </a:r>
            <a:r>
              <a:rPr lang="en-US" sz="2400" dirty="0" smtClean="0"/>
              <a:t>in prone areas of </a:t>
            </a:r>
            <a:r>
              <a:rPr lang="en-US" sz="2400" dirty="0"/>
              <a:t>Kasese </a:t>
            </a:r>
            <a:r>
              <a:rPr lang="en-US" sz="2400" dirty="0" smtClean="0"/>
              <a:t>district which has caused </a:t>
            </a:r>
            <a:r>
              <a:rPr lang="en-US" sz="2400" dirty="0"/>
              <a:t>the closure of several schools, including Mt. Rwenzori Girls’ Secondary School, Bulembia Primary School and </a:t>
            </a:r>
            <a:r>
              <a:rPr lang="en-US" sz="2400" dirty="0" err="1"/>
              <a:t>Katiri</a:t>
            </a:r>
            <a:r>
              <a:rPr lang="en-US" sz="2400" dirty="0"/>
              <a:t> Primary School due to inaccessibility for students and staff</a:t>
            </a:r>
            <a:r>
              <a:rPr lang="en-US" sz="2400" dirty="0" smtClean="0"/>
              <a:t>.</a:t>
            </a:r>
          </a:p>
          <a:p>
            <a:pPr marL="447675" indent="-447675" algn="just"/>
            <a:r>
              <a:rPr lang="en-US" sz="2400" dirty="0"/>
              <a:t>Xi. Delay in completion of the contracted works due to either late or no release of funds rendering the projects to be abandoned </a:t>
            </a:r>
            <a:r>
              <a:rPr lang="en-US" sz="2400" dirty="0" smtClean="0"/>
              <a:t>and this cut across all the districts.</a:t>
            </a:r>
          </a:p>
          <a:p>
            <a:pPr marL="447675" indent="-447675" algn="just"/>
            <a:r>
              <a:rPr lang="en-US" sz="2400" dirty="0" smtClean="0"/>
              <a:t>Xii</a:t>
            </a:r>
            <a:r>
              <a:rPr lang="en-US" sz="2400" dirty="0"/>
              <a:t>. Direct implementation of projects by the </a:t>
            </a:r>
            <a:r>
              <a:rPr lang="en-US" sz="2400" dirty="0" err="1" smtClean="0"/>
              <a:t>centre</a:t>
            </a:r>
            <a:r>
              <a:rPr lang="en-US" sz="2400" dirty="0"/>
              <a:t> </a:t>
            </a:r>
            <a:r>
              <a:rPr lang="en-US" sz="2400" dirty="0" smtClean="0"/>
              <a:t>which jeopardizes </a:t>
            </a:r>
            <a:r>
              <a:rPr lang="en-US" sz="2400" dirty="0"/>
              <a:t>the realization of the intended out-comes and also demotivates the staff in the districts.  </a:t>
            </a:r>
            <a:endParaRPr lang="en-US" sz="2400" dirty="0" smtClean="0"/>
          </a:p>
        </p:txBody>
      </p:sp>
    </p:spTree>
    <p:extLst>
      <p:ext uri="{BB962C8B-B14F-4D97-AF65-F5344CB8AC3E}">
        <p14:creationId xmlns:p14="http://schemas.microsoft.com/office/powerpoint/2010/main" val="3300010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bwMode="auto">
          <a:xfrm>
            <a:off x="428625" y="6215063"/>
            <a:ext cx="457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fld id="{A894F306-1681-4B2A-AFF6-3E8A81BFA323}" type="slidenum">
              <a:rPr lang="en-US" altLang="en-US" sz="1200">
                <a:solidFill>
                  <a:srgbClr val="898989"/>
                </a:solidFill>
              </a:rPr>
              <a:pPr/>
              <a:t>9</a:t>
            </a:fld>
            <a:endParaRPr lang="en-US" altLang="en-US" sz="1200">
              <a:solidFill>
                <a:srgbClr val="898989"/>
              </a:solidFill>
            </a:endParaRPr>
          </a:p>
        </p:txBody>
      </p:sp>
      <p:sp>
        <p:nvSpPr>
          <p:cNvPr id="3075" name="Rectangle 1"/>
          <p:cNvSpPr>
            <a:spLocks noChangeArrowheads="1"/>
          </p:cNvSpPr>
          <p:nvPr/>
        </p:nvSpPr>
        <p:spPr bwMode="auto">
          <a:xfrm>
            <a:off x="7105650" y="6337300"/>
            <a:ext cx="1527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Monotype Sorts"/>
              <a:buNone/>
            </a:pPr>
            <a:r>
              <a:rPr lang="en-US" altLang="en-US" b="1" i="1" dirty="0" smtClean="0">
                <a:solidFill>
                  <a:srgbClr val="000099"/>
                </a:solidFill>
                <a:latin typeface="Calibri" pitchFamily="34" charset="0"/>
              </a:rPr>
              <a:t>Sept-Oct 2024</a:t>
            </a:r>
            <a:endParaRPr lang="en-US" altLang="en-US" b="1" i="1" dirty="0">
              <a:solidFill>
                <a:srgbClr val="000099"/>
              </a:solidFill>
              <a:latin typeface="Calibri" pitchFamily="34" charset="0"/>
            </a:endParaRP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46050"/>
            <a:ext cx="2057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2" descr="https://ppda.go.ug/wp-content/themes/cdf/images/flags.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6050"/>
            <a:ext cx="1379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873315" y="213235"/>
            <a:ext cx="5993409" cy="830997"/>
          </a:xfrm>
          <a:prstGeom prst="rect">
            <a:avLst/>
          </a:prstGeom>
        </p:spPr>
        <p:txBody>
          <a:bodyPr wrap="square">
            <a:spAutoFit/>
          </a:bodyPr>
          <a:lstStyle/>
          <a:p>
            <a:pPr algn="ctr"/>
            <a:r>
              <a:rPr lang="en-US" sz="2300" dirty="0" smtClean="0">
                <a:solidFill>
                  <a:srgbClr val="000099"/>
                </a:solidFill>
                <a:latin typeface="Arial Black" pitchFamily="34" charset="0"/>
                <a:cs typeface="Aharoni" pitchFamily="2" charset="-79"/>
              </a:rPr>
              <a:t>Checklist for LG BFP Compliance with G&amp;E Issues </a:t>
            </a:r>
            <a:endParaRPr lang="en-US" sz="2300" dirty="0"/>
          </a:p>
        </p:txBody>
      </p:sp>
      <p:sp>
        <p:nvSpPr>
          <p:cNvPr id="6" name="Rectangle 5"/>
          <p:cNvSpPr/>
          <p:nvPr/>
        </p:nvSpPr>
        <p:spPr>
          <a:xfrm>
            <a:off x="452964" y="1308919"/>
            <a:ext cx="8299981" cy="5109091"/>
          </a:xfrm>
          <a:prstGeom prst="rect">
            <a:avLst/>
          </a:prstGeom>
          <a:ln w="57150">
            <a:solidFill>
              <a:srgbClr val="7030A0"/>
            </a:solidFill>
          </a:ln>
        </p:spPr>
        <p:txBody>
          <a:bodyPr wrap="square">
            <a:spAutoFit/>
          </a:bodyPr>
          <a:lstStyle/>
          <a:p>
            <a:pPr algn="just"/>
            <a:r>
              <a:rPr lang="en-US" sz="2200" b="1" dirty="0"/>
              <a:t>Section 1: Contribution to the National Development Priorities (</a:t>
            </a:r>
            <a:r>
              <a:rPr lang="en-US" sz="2200" b="1" dirty="0" smtClean="0"/>
              <a:t>6)</a:t>
            </a:r>
            <a:endParaRPr lang="en-US" sz="2200" dirty="0"/>
          </a:p>
          <a:p>
            <a:pPr algn="just"/>
            <a:r>
              <a:rPr lang="en-US" sz="2200" dirty="0"/>
              <a:t>The </a:t>
            </a:r>
            <a:r>
              <a:rPr lang="en-US" sz="2200" dirty="0" smtClean="0"/>
              <a:t>1</a:t>
            </a:r>
            <a:r>
              <a:rPr lang="en-US" sz="2200" baseline="30000" dirty="0" smtClean="0"/>
              <a:t>st</a:t>
            </a:r>
            <a:r>
              <a:rPr lang="en-US" sz="2200" dirty="0" smtClean="0"/>
              <a:t> section </a:t>
            </a:r>
            <a:r>
              <a:rPr lang="en-US" sz="2200" dirty="0"/>
              <a:t>of the BFP deals with examination of LG policies and objectives with a </a:t>
            </a:r>
            <a:r>
              <a:rPr lang="en-US" sz="2200" dirty="0" smtClean="0"/>
              <a:t>G&amp;E perspective </a:t>
            </a:r>
            <a:r>
              <a:rPr lang="en-US" sz="2200" dirty="0"/>
              <a:t>for inclusive growth. It illustrates how the LG relates to the National Development Priorities in accordance with the Vision 2040 and the </a:t>
            </a:r>
            <a:r>
              <a:rPr lang="en-US" sz="2200" dirty="0" smtClean="0"/>
              <a:t>5 </a:t>
            </a:r>
            <a:r>
              <a:rPr lang="en-US" sz="2200" dirty="0" err="1" smtClean="0"/>
              <a:t>yrs</a:t>
            </a:r>
            <a:r>
              <a:rPr lang="en-US" sz="2200" dirty="0" smtClean="0"/>
              <a:t> NDP IV </a:t>
            </a:r>
            <a:r>
              <a:rPr lang="en-US" sz="2200" dirty="0"/>
              <a:t>and how it commits to address </a:t>
            </a:r>
            <a:r>
              <a:rPr lang="en-US" sz="2200" dirty="0" smtClean="0"/>
              <a:t>G&amp;E issues identified;</a:t>
            </a:r>
            <a:endParaRPr lang="en-US" sz="2200" dirty="0"/>
          </a:p>
          <a:p>
            <a:pPr algn="just"/>
            <a:r>
              <a:rPr lang="en-US" sz="2200" b="1" dirty="0"/>
              <a:t> </a:t>
            </a:r>
            <a:endParaRPr lang="en-US" sz="2200" dirty="0"/>
          </a:p>
          <a:p>
            <a:pPr algn="just"/>
            <a:r>
              <a:rPr lang="en-US" sz="2200" b="1" dirty="0"/>
              <a:t>Step 1:</a:t>
            </a:r>
            <a:r>
              <a:rPr lang="en-US" sz="2200" dirty="0"/>
              <a:t> Highlight clearly how your LG promotes; gender equality, equity, social inclusion and participation; the goal of the Vision 2040 (1 point)</a:t>
            </a:r>
          </a:p>
          <a:p>
            <a:pPr algn="just"/>
            <a:r>
              <a:rPr lang="en-US" sz="2200" b="1" dirty="0"/>
              <a:t> </a:t>
            </a:r>
            <a:endParaRPr lang="en-US" sz="2200" dirty="0"/>
          </a:p>
          <a:p>
            <a:pPr algn="just"/>
            <a:r>
              <a:rPr lang="en-US" sz="2200" b="1" dirty="0"/>
              <a:t>Step 2:</a:t>
            </a:r>
            <a:r>
              <a:rPr lang="en-US" sz="2200" dirty="0"/>
              <a:t> Ensure that the at least one of the LG objectives addresses gender and equity concerns or all-inclusive/Universal (5 points)</a:t>
            </a:r>
          </a:p>
          <a:p>
            <a:pPr algn="just"/>
            <a:r>
              <a:rPr lang="en-US" sz="2200" dirty="0"/>
              <a:t>Inclusive/universal objectives imply that they will cater for all Ugandans. for example, provision of safe water to all</a:t>
            </a:r>
          </a:p>
          <a:p>
            <a:endParaRPr lang="en-US" dirty="0"/>
          </a:p>
        </p:txBody>
      </p:sp>
    </p:spTree>
    <p:extLst>
      <p:ext uri="{BB962C8B-B14F-4D97-AF65-F5344CB8AC3E}">
        <p14:creationId xmlns:p14="http://schemas.microsoft.com/office/powerpoint/2010/main" val="3309347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TotalTime>
  <Words>897</Words>
  <Application>Microsoft Office PowerPoint</Application>
  <PresentationFormat>On-screen Show (4:3)</PresentationFormat>
  <Paragraphs>120</Paragraphs>
  <Slides>15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Aharoni</vt:lpstr>
      <vt:lpstr>Arial</vt:lpstr>
      <vt:lpstr>Arial Black</vt:lpstr>
      <vt:lpstr>Calibri</vt:lpstr>
      <vt:lpstr>Calibri Light</vt:lpstr>
      <vt:lpstr>Century Gothic</vt:lpstr>
      <vt:lpstr>Monotype Sorts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Manasseh Kwiha</cp:lastModifiedBy>
  <cp:revision>44</cp:revision>
  <cp:lastPrinted>2024-09-11T05:02:58Z</cp:lastPrinted>
  <dcterms:created xsi:type="dcterms:W3CDTF">2019-09-17T05:52:42Z</dcterms:created>
  <dcterms:modified xsi:type="dcterms:W3CDTF">2024-09-11T05:53:52Z</dcterms:modified>
</cp:coreProperties>
</file>