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</p:sldIdLst>
  <p:sldSz cy="6858000" cx="12192000"/>
  <p:notesSz cx="6858000" cy="9144000"/>
  <p:embeddedFontLst>
    <p:embeddedFont>
      <p:font typeface="Play"/>
      <p:regular r:id="rId103"/>
      <p:bold r:id="rId104"/>
    </p:embeddedFont>
    <p:embeddedFont>
      <p:font typeface="Architects Daughter"/>
      <p:regular r:id="rId105"/>
    </p:embeddedFont>
    <p:embeddedFont>
      <p:font typeface="Century Schoolbook"/>
      <p:regular r:id="rId106"/>
      <p:bold r:id="rId107"/>
      <p:italic r:id="rId108"/>
      <p:boldItalic r:id="rId10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0" roundtripDataSignature="AMtx7mg+yxiwNvZbZ9cSPYAZbynG/2mk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DE84D9-120D-4AB2-B64D-273D8E0D1E24}">
  <a:tblStyle styleId="{A2DE84D9-120D-4AB2-B64D-273D8E0D1E24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4301DE0-2ACF-4BA4-89CE-94B39974BB0B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0E7"/>
          </a:solidFill>
        </a:fill>
      </a:tcStyle>
    </a:wholeTbl>
    <a:band1H>
      <a:tcTxStyle/>
      <a:tcStyle>
        <a:fill>
          <a:solidFill>
            <a:srgbClr val="CFE1CC"/>
          </a:solidFill>
        </a:fill>
      </a:tcStyle>
    </a:band1H>
    <a:band2H>
      <a:tcTxStyle/>
    </a:band2H>
    <a:band1V>
      <a:tcTxStyle/>
      <a:tcStyle>
        <a:fill>
          <a:solidFill>
            <a:srgbClr val="CFE1CC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CenturySchoolbook-bold.fntdata"/><Relationship Id="rId106" Type="http://schemas.openxmlformats.org/officeDocument/2006/relationships/font" Target="fonts/CenturySchoolbook-regular.fntdata"/><Relationship Id="rId105" Type="http://schemas.openxmlformats.org/officeDocument/2006/relationships/font" Target="fonts/ArchitectsDaughter-regular.fntdata"/><Relationship Id="rId104" Type="http://schemas.openxmlformats.org/officeDocument/2006/relationships/font" Target="fonts/Play-bold.fntdata"/><Relationship Id="rId109" Type="http://schemas.openxmlformats.org/officeDocument/2006/relationships/font" Target="fonts/CenturySchoolbook-boldItalic.fntdata"/><Relationship Id="rId108" Type="http://schemas.openxmlformats.org/officeDocument/2006/relationships/font" Target="fonts/CenturySchoolbook-italic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Play-regular.fntdata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10" Type="http://customschemas.google.com/relationships/presentationmetadata" Target="meta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new screenshot with comments outside </a:t>
            </a:r>
            <a:endParaRPr/>
          </a:p>
        </p:txBody>
      </p:sp>
      <p:sp>
        <p:nvSpPr>
          <p:cNvPr id="341" name="Google Shape;34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a screenshot for viewing the status report</a:t>
            </a:r>
            <a:endParaRPr/>
          </a:p>
        </p:txBody>
      </p:sp>
      <p:sp>
        <p:nvSpPr>
          <p:cNvPr id="360" name="Google Shape;360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a screenshot for viewing the status report</a:t>
            </a:r>
            <a:endParaRPr/>
          </a:p>
        </p:txBody>
      </p:sp>
      <p:sp>
        <p:nvSpPr>
          <p:cNvPr id="369" name="Google Shape;369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screenshot for review questionnaire</a:t>
            </a:r>
            <a:endParaRPr/>
          </a:p>
        </p:txBody>
      </p:sp>
      <p:sp>
        <p:nvSpPr>
          <p:cNvPr id="386" name="Google Shape;38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new screenshot with comments outside </a:t>
            </a:r>
            <a:endParaRPr/>
          </a:p>
        </p:txBody>
      </p:sp>
      <p:sp>
        <p:nvSpPr>
          <p:cNvPr id="438" name="Google Shape;438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Waiting on screenshot from Butambala</a:t>
            </a:r>
            <a:endParaRPr/>
          </a:p>
        </p:txBody>
      </p:sp>
      <p:sp>
        <p:nvSpPr>
          <p:cNvPr id="470" name="Google Shape;470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/>
              <a:t>1 - CAPI defined Buttons                  2 - Area for questions            3 - Data capture controls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/>
              <a:t>4 - Fields definition area                   5 - Error messages                 6 - CSPro status bar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/>
              <a:t>E-error type: Error is critical to the data integrity and as result it need to be corrected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/>
              <a:t>W-error type: Error is not critical to the data integrity, but needs absolute attention before dismissing</a:t>
            </a:r>
            <a:endParaRPr/>
          </a:p>
        </p:txBody>
      </p:sp>
      <p:sp>
        <p:nvSpPr>
          <p:cNvPr id="653" name="Google Shape;653;p6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/>
              <a:t>First type: The error provides buttons to return to two or more of the intervening questions that cause the error. It is a warning and by pressing “Continue” button, it allows to continue with the next applicable question.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/>
              <a:t>Second type: The error provides buttons to return to two or more of the intervening questions that cause the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7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To do so: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	- Use Back Button menu to exit interview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	- Select “Partial save” at prompt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Can also use “Save Partial” option from CAPI system menu to save all data entered, but this will not exit the interview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The Partially saved Household will display with an orange color.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7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To do so: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	- Use Back Button menu to exit interview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	- Select “Partial save” at prompt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YaHei"/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Can also use “Save Partial” option from CAPI system menu to save all data entered, but this will not exit the interview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icrosoft YaHei"/>
                <a:ea typeface="Microsoft YaHei"/>
                <a:cs typeface="Microsoft YaHei"/>
                <a:sym typeface="Microsoft YaHei"/>
              </a:rPr>
              <a:t>The Partially saved Household will display with an orange color.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Waiting on screenshot from Butambala</a:t>
            </a:r>
            <a:endParaRPr/>
          </a:p>
        </p:txBody>
      </p:sp>
      <p:sp>
        <p:nvSpPr>
          <p:cNvPr id="760" name="Google Shape;760;p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8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8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8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200"/>
              <a:buFont typeface="Noto Sans Symbols"/>
              <a:buChar char="❖"/>
            </a:pPr>
            <a:r>
              <a:rPr lang="en-US">
                <a:solidFill>
                  <a:srgbClr val="54813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Ask name, relationship and sex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54813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At end of each set of questions there is a question “Are there any other persons living in this household?”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200"/>
              <a:buFont typeface="Noto Sans Symbols"/>
              <a:buChar char="❖"/>
            </a:pPr>
            <a:r>
              <a:rPr lang="en-US" sz="1200">
                <a:solidFill>
                  <a:srgbClr val="54813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If answer is yes, there are additional persons, CAPI system will add an entry for another household member and repeat the set of 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0" name="Google Shape;840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 a slide that shows the beginning of the house hold members particulars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 slide for the 4 modules of the HH questionnaire i.e. characteristics, agriculture, women, death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9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6" name="Google Shape;866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9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3" name="Google Shape;873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9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3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8"/>
          <p:cNvSpPr/>
          <p:nvPr/>
        </p:nvSpPr>
        <p:spPr>
          <a:xfrm>
            <a:off x="0" y="6488668"/>
            <a:ext cx="1219200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Uganda Bureau of Statistics ¤ Plot 9 Colville Street, Kampala Uganda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¤ Website: www.ubos.org Tel: +256(0)-41-4706000 ¤ E-mail: ubos@ubos.or ¤ twitter:@StatisticsUg ¤ WhatsApp: 0750747176 </a:t>
            </a:r>
            <a:endParaRPr/>
          </a:p>
        </p:txBody>
      </p:sp>
      <p:sp>
        <p:nvSpPr>
          <p:cNvPr id="17" name="Google Shape;17;p98"/>
          <p:cNvSpPr/>
          <p:nvPr/>
        </p:nvSpPr>
        <p:spPr>
          <a:xfrm>
            <a:off x="63575" y="105886"/>
            <a:ext cx="1266733" cy="6646227"/>
          </a:xfrm>
          <a:prstGeom prst="rect">
            <a:avLst/>
          </a:prstGeom>
          <a:solidFill>
            <a:schemeClr val="lt1"/>
          </a:solidFill>
          <a:ln cap="flat" cmpd="sng" w="60325">
            <a:solidFill>
              <a:srgbClr val="3A7D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A picture containing logo&#10;&#10;Description automatically generated" id="18" name="Google Shape;18;p98"/>
          <p:cNvPicPr preferRelativeResize="0"/>
          <p:nvPr/>
        </p:nvPicPr>
        <p:blipFill rotWithShape="1">
          <a:blip r:embed="rId2">
            <a:alphaModFix/>
          </a:blip>
          <a:srcRect b="-2671" l="4389" r="-2671" t="1"/>
          <a:stretch/>
        </p:blipFill>
        <p:spPr>
          <a:xfrm>
            <a:off x="134214" y="5437983"/>
            <a:ext cx="1125457" cy="117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895" y="293291"/>
            <a:ext cx="112277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Republic of Uganda | Brands of the World™ | Download vector logos and  logotypes" id="20" name="Google Shape;20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469" y="2481739"/>
            <a:ext cx="1005628" cy="100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8214" y="0"/>
            <a:ext cx="1134169" cy="85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4"/>
          <p:cNvSpPr txBox="1"/>
          <p:nvPr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1800">
              <a:solidFill>
                <a:srgbClr val="365F9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14"/>
          <p:cNvSpPr txBox="1"/>
          <p:nvPr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EXTENSION SERVICES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200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5"/>
          <p:cNvSpPr txBox="1"/>
          <p:nvPr/>
        </p:nvSpPr>
        <p:spPr>
          <a:xfrm>
            <a:off x="2902998" y="368577"/>
            <a:ext cx="6356412" cy="484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UGANDA BUREAU OF STATISTICS</a:t>
            </a:r>
            <a:endParaRPr/>
          </a:p>
        </p:txBody>
      </p:sp>
      <p:sp>
        <p:nvSpPr>
          <p:cNvPr id="85" name="Google Shape;85;p115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82CAE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Uganda Bureau of Statistics ¤ Plot 9 Colville Street, Kampala Uganda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900"/>
              <a:buFont typeface="Arial"/>
              <a:buNone/>
            </a:pPr>
            <a:r>
              <a:rPr b="1" lang="en-US" sz="900">
                <a:solidFill>
                  <a:srgbClr val="501549"/>
                </a:solidFill>
                <a:latin typeface="Arial"/>
                <a:ea typeface="Arial"/>
                <a:cs typeface="Arial"/>
                <a:sym typeface="Arial"/>
              </a:rPr>
              <a:t>¤ Website: www.ubos.org Tel: +256(0)-41-4706000 ¤ E-mail: ubos@ubos.or ¤ twitter:@StatisticsUg ¤ WhatsApp: 0750747176 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6"/>
          <p:cNvSpPr txBox="1"/>
          <p:nvPr>
            <p:ph idx="1" type="body"/>
          </p:nvPr>
        </p:nvSpPr>
        <p:spPr>
          <a:xfrm>
            <a:off x="600075" y="1339842"/>
            <a:ext cx="11020425" cy="4837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Char char="•"/>
              <a:defRPr>
                <a:solidFill>
                  <a:srgbClr val="27531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5316"/>
              </a:buClr>
              <a:buSzPts val="2400"/>
              <a:buChar char="•"/>
              <a:defRPr>
                <a:solidFill>
                  <a:srgbClr val="275316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5316"/>
              </a:buClr>
              <a:buSzPts val="2000"/>
              <a:buChar char="•"/>
              <a:defRPr>
                <a:solidFill>
                  <a:srgbClr val="275316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5316"/>
              </a:buClr>
              <a:buSzPts val="1800"/>
              <a:buChar char="•"/>
              <a:defRPr>
                <a:solidFill>
                  <a:srgbClr val="275316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5316"/>
              </a:buClr>
              <a:buSzPts val="1800"/>
              <a:buChar char="•"/>
              <a:defRPr>
                <a:solidFill>
                  <a:srgbClr val="27531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6"/>
          <p:cNvSpPr/>
          <p:nvPr/>
        </p:nvSpPr>
        <p:spPr>
          <a:xfrm>
            <a:off x="10990013" y="6488668"/>
            <a:ext cx="940118" cy="369332"/>
          </a:xfrm>
          <a:prstGeom prst="roundRect">
            <a:avLst>
              <a:gd fmla="val 16667" name="adj"/>
            </a:avLst>
          </a:prstGeom>
          <a:solidFill>
            <a:srgbClr val="3A7D22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6"/>
          <p:cNvSpPr txBox="1"/>
          <p:nvPr/>
        </p:nvSpPr>
        <p:spPr>
          <a:xfrm>
            <a:off x="10968210" y="6516183"/>
            <a:ext cx="612420" cy="29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6"/>
          <p:cNvSpPr txBox="1"/>
          <p:nvPr>
            <p:ph type="title"/>
          </p:nvPr>
        </p:nvSpPr>
        <p:spPr>
          <a:xfrm>
            <a:off x="1364679" y="342899"/>
            <a:ext cx="10515600" cy="707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1_Sub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7"/>
          <p:cNvSpPr txBox="1"/>
          <p:nvPr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1800">
              <a:solidFill>
                <a:srgbClr val="365F9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C:\Users\johnstone.galande\Downloads\census logo.jpg" id="93" name="Google Shape;93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1215" y="118110"/>
            <a:ext cx="929640" cy="723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7"/>
          <p:cNvSpPr/>
          <p:nvPr/>
        </p:nvSpPr>
        <p:spPr>
          <a:xfrm>
            <a:off x="11169713" y="6488668"/>
            <a:ext cx="940118" cy="369332"/>
          </a:xfrm>
          <a:prstGeom prst="roundRect">
            <a:avLst>
              <a:gd fmla="val 16667" name="adj"/>
            </a:avLst>
          </a:prstGeom>
          <a:solidFill>
            <a:srgbClr val="3A7D22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6000"/>
              <a:buFont typeface="Play"/>
              <a:buNone/>
              <a:defRPr sz="6000">
                <a:solidFill>
                  <a:srgbClr val="3A7D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400"/>
              <a:buNone/>
              <a:defRPr sz="2400">
                <a:solidFill>
                  <a:srgbClr val="27531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0"/>
          <p:cNvSpPr txBox="1"/>
          <p:nvPr/>
        </p:nvSpPr>
        <p:spPr>
          <a:xfrm>
            <a:off x="10968210" y="6516183"/>
            <a:ext cx="612420" cy="29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6"/>
          <p:cNvSpPr txBox="1"/>
          <p:nvPr/>
        </p:nvSpPr>
        <p:spPr>
          <a:xfrm>
            <a:off x="3069431" y="3246614"/>
            <a:ext cx="6138862" cy="38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1800">
              <a:solidFill>
                <a:srgbClr val="365F9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06"/>
          <p:cNvSpPr txBox="1"/>
          <p:nvPr/>
        </p:nvSpPr>
        <p:spPr>
          <a:xfrm>
            <a:off x="9089572" y="2553219"/>
            <a:ext cx="283130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EXTENSION SERVICES</a:t>
            </a:r>
            <a:endParaRPr/>
          </a:p>
        </p:txBody>
      </p:sp>
      <p:pic>
        <p:nvPicPr>
          <p:cNvPr id="119" name="Google Shape;119;p106"/>
          <p:cNvPicPr preferRelativeResize="0"/>
          <p:nvPr/>
        </p:nvPicPr>
        <p:blipFill rotWithShape="1">
          <a:blip r:embed="rId2">
            <a:alphaModFix/>
          </a:blip>
          <a:srcRect b="24682" l="0" r="3378" t="0"/>
          <a:stretch/>
        </p:blipFill>
        <p:spPr>
          <a:xfrm>
            <a:off x="271121" y="336244"/>
            <a:ext cx="3957980" cy="576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06"/>
          <p:cNvPicPr preferRelativeResize="0"/>
          <p:nvPr/>
        </p:nvPicPr>
        <p:blipFill rotWithShape="1">
          <a:blip r:embed="rId3">
            <a:alphaModFix/>
          </a:blip>
          <a:srcRect b="1863" l="0" r="0" t="0"/>
          <a:stretch/>
        </p:blipFill>
        <p:spPr>
          <a:xfrm>
            <a:off x="5815967" y="214294"/>
            <a:ext cx="6376033" cy="4116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06"/>
          <p:cNvSpPr txBox="1"/>
          <p:nvPr/>
        </p:nvSpPr>
        <p:spPr>
          <a:xfrm>
            <a:off x="6523975" y="5581997"/>
            <a:ext cx="34725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FOLLOW UBOS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7"/>
          <p:cNvSpPr txBox="1"/>
          <p:nvPr/>
        </p:nvSpPr>
        <p:spPr>
          <a:xfrm>
            <a:off x="2902998" y="166872"/>
            <a:ext cx="6356412" cy="484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UGANDA BUREAU OF STATISTICS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0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0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0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1" name="Google Shape;51;p10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9"/>
          <p:cNvSpPr/>
          <p:nvPr/>
        </p:nvSpPr>
        <p:spPr>
          <a:xfrm>
            <a:off x="171450" y="213064"/>
            <a:ext cx="11919234" cy="6207004"/>
          </a:xfrm>
          <a:prstGeom prst="rect">
            <a:avLst/>
          </a:prstGeom>
          <a:solidFill>
            <a:schemeClr val="lt1"/>
          </a:solidFill>
          <a:ln cap="flat" cmpd="sng" w="60325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5" name="Google Shape;105;p99"/>
          <p:cNvSpPr txBox="1"/>
          <p:nvPr/>
        </p:nvSpPr>
        <p:spPr>
          <a:xfrm>
            <a:off x="11014922" y="6480742"/>
            <a:ext cx="869263" cy="29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9"/>
          <p:cNvSpPr/>
          <p:nvPr/>
        </p:nvSpPr>
        <p:spPr>
          <a:xfrm>
            <a:off x="3196047" y="6488668"/>
            <a:ext cx="622578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Uganda Bureau of Statistics ¤ Plot 9 Colville Street, Kampala Uganda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900"/>
              <a:buFont typeface="Calibri"/>
              <a:buNone/>
            </a:pPr>
            <a:r>
              <a:rPr b="1" lang="en-US" sz="9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¤ Website: www.ubos.org Tel: +256(0)-41-4706000 ¤ E-mail: ubos@ubos.or ¤ twitter:@StatisticsUg ¤ WhatsApp: 0750747176 </a:t>
            </a:r>
            <a:endParaRPr/>
          </a:p>
        </p:txBody>
      </p:sp>
      <p:sp>
        <p:nvSpPr>
          <p:cNvPr id="107" name="Google Shape;107;p99"/>
          <p:cNvSpPr/>
          <p:nvPr/>
        </p:nvSpPr>
        <p:spPr>
          <a:xfrm>
            <a:off x="534361" y="6495549"/>
            <a:ext cx="928456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000"/>
              <a:buFont typeface="Calibri"/>
              <a:buNone/>
            </a:pPr>
            <a:r>
              <a:rPr b="1" lang="en-US" sz="1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#NPHC 2024</a:t>
            </a:r>
            <a:endParaRPr/>
          </a:p>
        </p:txBody>
      </p:sp>
      <p:pic>
        <p:nvPicPr>
          <p:cNvPr descr="A picture containing logo&#10;&#10;Description automatically generated" id="108" name="Google Shape;108;p99"/>
          <p:cNvPicPr preferRelativeResize="0"/>
          <p:nvPr/>
        </p:nvPicPr>
        <p:blipFill rotWithShape="1">
          <a:blip r:embed="rId1">
            <a:alphaModFix/>
          </a:blip>
          <a:srcRect b="-2671" l="4389" r="-2671" t="1"/>
          <a:stretch/>
        </p:blipFill>
        <p:spPr>
          <a:xfrm>
            <a:off x="0" y="6166137"/>
            <a:ext cx="689630" cy="71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782" y="267418"/>
            <a:ext cx="1041618" cy="933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Republic of Uganda | Brands of the World™ | Download vector logos and  logotypes" id="110" name="Google Shape;11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4922" y="273497"/>
            <a:ext cx="1005628" cy="100562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9"/>
          <p:cNvSpPr txBox="1"/>
          <p:nvPr/>
        </p:nvSpPr>
        <p:spPr>
          <a:xfrm>
            <a:off x="11014922" y="6499360"/>
            <a:ext cx="1075761" cy="29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b="1" sz="2000">
              <a:solidFill>
                <a:srgbClr val="38562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2" name="Google Shape;112;p99"/>
          <p:cNvCxnSpPr/>
          <p:nvPr/>
        </p:nvCxnSpPr>
        <p:spPr>
          <a:xfrm>
            <a:off x="1462817" y="1008844"/>
            <a:ext cx="9433783" cy="0"/>
          </a:xfrm>
          <a:prstGeom prst="straightConnector1">
            <a:avLst/>
          </a:prstGeom>
          <a:noFill/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4"/>
    <p:sldLayoutId id="2147483667" r:id="rId5"/>
    <p:sldLayoutId id="2147483668" r:id="rId6"/>
    <p:sldLayoutId id="214748366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5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42.png"/><Relationship Id="rId5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Relationship Id="rId4" Type="http://schemas.openxmlformats.org/officeDocument/2006/relationships/image" Target="../media/image42.png"/><Relationship Id="rId5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Relationship Id="rId4" Type="http://schemas.openxmlformats.org/officeDocument/2006/relationships/image" Target="../media/image4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png"/><Relationship Id="rId4" Type="http://schemas.openxmlformats.org/officeDocument/2006/relationships/image" Target="../media/image5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png"/><Relationship Id="rId4" Type="http://schemas.openxmlformats.org/officeDocument/2006/relationships/image" Target="../media/image5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6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7.png"/><Relationship Id="rId4" Type="http://schemas.openxmlformats.org/officeDocument/2006/relationships/image" Target="../media/image7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0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6.png"/><Relationship Id="rId4" Type="http://schemas.openxmlformats.org/officeDocument/2006/relationships/image" Target="../media/image8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8.png"/><Relationship Id="rId4" Type="http://schemas.openxmlformats.org/officeDocument/2006/relationships/image" Target="../media/image8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5.png"/><Relationship Id="rId4" Type="http://schemas.openxmlformats.org/officeDocument/2006/relationships/image" Target="../media/image93.png"/><Relationship Id="rId5" Type="http://schemas.openxmlformats.org/officeDocument/2006/relationships/image" Target="../media/image86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9.jpg"/><Relationship Id="rId4" Type="http://schemas.openxmlformats.org/officeDocument/2006/relationships/image" Target="../media/image80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4.png"/><Relationship Id="rId4" Type="http://schemas.openxmlformats.org/officeDocument/2006/relationships/image" Target="../media/image8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4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2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0.jpg"/><Relationship Id="rId4" Type="http://schemas.openxmlformats.org/officeDocument/2006/relationships/image" Target="../media/image95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5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5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6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63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8.png"/><Relationship Id="rId4" Type="http://schemas.openxmlformats.org/officeDocument/2006/relationships/image" Target="../media/image1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1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9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0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2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/>
          <p:nvPr/>
        </p:nvSpPr>
        <p:spPr>
          <a:xfrm>
            <a:off x="1833242" y="1670228"/>
            <a:ext cx="958936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7531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NATIONAL POPULATION AND HOUSING CENSUS 2024</a:t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>
            <a:off x="2196896" y="3762466"/>
            <a:ext cx="8862054" cy="1815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INTRODUCTION TO CAPI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/>
        </p:nvSpPr>
        <p:spPr>
          <a:xfrm>
            <a:off x="1154391" y="11366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lay"/>
              <a:buNone/>
            </a:pPr>
            <a:r>
              <a:rPr b="1" lang="en-US" sz="40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Tablet Basics Cntd…</a:t>
            </a:r>
            <a:endParaRPr/>
          </a:p>
        </p:txBody>
      </p:sp>
      <p:pic>
        <p:nvPicPr>
          <p:cNvPr descr="A screen shot of a phone&#10;&#10;Description automatically generated"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7062" y="2160947"/>
            <a:ext cx="3876959" cy="425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touch screen&#10;&#10;Description automatically generated" id="186" name="Google Shape;1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7980" y="2376774"/>
            <a:ext cx="5183188" cy="403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1617061" y="1337034"/>
            <a:ext cx="3876959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Tablet Status bar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6406832" y="1200770"/>
            <a:ext cx="578516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Swipe from up downwards to access the status bar as shown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/>
        </p:nvSpPr>
        <p:spPr>
          <a:xfrm>
            <a:off x="1154391" y="11366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lay"/>
              <a:buNone/>
            </a:pPr>
            <a:r>
              <a:rPr b="1" lang="en-US" sz="40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Tablet Basics Cntd…</a:t>
            </a:r>
            <a:endParaRPr/>
          </a:p>
        </p:txBody>
      </p:sp>
      <p:sp>
        <p:nvSpPr>
          <p:cNvPr id="194" name="Google Shape;194;p11"/>
          <p:cNvSpPr txBox="1"/>
          <p:nvPr/>
        </p:nvSpPr>
        <p:spPr>
          <a:xfrm>
            <a:off x="2651608" y="975186"/>
            <a:ext cx="9372752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     </a:t>
            </a: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Bluetooth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: Wireless function that connects one tablet 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another within a short range (10m). The Enumerator will use this function to share data with their supervisor.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     </a:t>
            </a: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: Allows the tablet to read the GPS coordinates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      </a:t>
            </a: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Mobile Data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: Internet content delivered to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tablet over a SIM Card. The supervisor will use this function to synchronize data to HQ server.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      </a:t>
            </a: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Wi-Fi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: Allows the tablet to connect to an external internet source. E.g. Hotspot tethering.</a:t>
            </a:r>
            <a:endParaRPr/>
          </a:p>
        </p:txBody>
      </p:sp>
      <p:pic>
        <p:nvPicPr>
          <p:cNvPr descr="Bluetooth Basics - SparkFun Learn" id="195" name="Google Shape;195;p11"/>
          <p:cNvPicPr preferRelativeResize="0"/>
          <p:nvPr/>
        </p:nvPicPr>
        <p:blipFill rotWithShape="1">
          <a:blip r:embed="rId3">
            <a:alphaModFix/>
          </a:blip>
          <a:srcRect b="38681" l="26171" r="28633" t="4153"/>
          <a:stretch/>
        </p:blipFill>
        <p:spPr>
          <a:xfrm>
            <a:off x="1616104" y="975186"/>
            <a:ext cx="823023" cy="745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download.jpg" id="196" name="Google Shape;1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0842" y="2817569"/>
            <a:ext cx="1164525" cy="1019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download (1).png" id="197" name="Google Shape;19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6103" y="4118703"/>
            <a:ext cx="823023" cy="777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download.png" id="198" name="Google Shape;19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7344" y="5460200"/>
            <a:ext cx="823023" cy="77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/>
        </p:nvSpPr>
        <p:spPr>
          <a:xfrm>
            <a:off x="1154391" y="11366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lay"/>
              <a:buNone/>
            </a:pPr>
            <a:r>
              <a:rPr b="1" lang="en-US" sz="40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Tablet Basics Cntd…</a:t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>
            <a:off x="1535828" y="1013973"/>
            <a:ext cx="10290412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Date and Time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 correct date format is DD/MM/YYYY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Setting the correct date and time on the tablet allows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Complete and accurate data collection which easily references to the periods or durations.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 application uses the date on the tablet to compute things like current age.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-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This has been preconfigured, if not contact your supervisor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 The date and time will be configured on the CAPIs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/>
          <p:nvPr/>
        </p:nvSpPr>
        <p:spPr>
          <a:xfrm>
            <a:off x="1154391" y="11366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lay"/>
              <a:buNone/>
            </a:pPr>
            <a:r>
              <a:rPr b="1" lang="en-US" sz="40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Tablet Basics Cntd…</a:t>
            </a:r>
            <a:endParaRPr/>
          </a:p>
        </p:txBody>
      </p:sp>
      <p:pic>
        <p:nvPicPr>
          <p:cNvPr descr="A battery with text on it&#10;&#10;Description automatically generated with medium confidence"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0302" y="1394460"/>
            <a:ext cx="3467477" cy="505206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/>
          <p:nvPr/>
        </p:nvSpPr>
        <p:spPr>
          <a:xfrm>
            <a:off x="1630302" y="902495"/>
            <a:ext cx="438800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Charging Tablet Battery</a:t>
            </a:r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3691" y="1019178"/>
            <a:ext cx="5347749" cy="286702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5463538" y="3451860"/>
            <a:ext cx="672846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Recharge the tablet battery whenever there is 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opportunity during fieldwork..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Only use the chargers that have been provided with the tablets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Desist from using the tablet while it is charging.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/>
        </p:nvSpPr>
        <p:spPr>
          <a:xfrm>
            <a:off x="1154391" y="11366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lay"/>
              <a:buNone/>
            </a:pPr>
            <a:r>
              <a:rPr b="1" lang="en-US" sz="40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Tablet Basics Cntd…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1945399" y="1078232"/>
            <a:ext cx="9256002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Battery Management Tips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Turn off Bluetooth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Turn off the data switch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Turn off location when tablet is not in use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Reduce the brightness of the tablet</a:t>
            </a:r>
            <a:endParaRPr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Close all running applications in the background</a:t>
            </a:r>
            <a:endParaRPr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Top up charge when the battery drops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/>
        </p:nvSpPr>
        <p:spPr>
          <a:xfrm>
            <a:off x="1154391" y="11366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lay"/>
              <a:buNone/>
            </a:pPr>
            <a:r>
              <a:rPr b="1" lang="en-US" sz="40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Tablet Basics Cntd…</a:t>
            </a:r>
            <a:endParaRPr/>
          </a:p>
        </p:txBody>
      </p:sp>
      <p:sp>
        <p:nvSpPr>
          <p:cNvPr id="225" name="Google Shape;225;p15"/>
          <p:cNvSpPr txBox="1"/>
          <p:nvPr/>
        </p:nvSpPr>
        <p:spPr>
          <a:xfrm>
            <a:off x="1625359" y="824866"/>
            <a:ext cx="101122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Checklist Before fieldwork</a:t>
            </a:r>
            <a:endParaRPr/>
          </a:p>
        </p:txBody>
      </p:sp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0603" y="1464272"/>
            <a:ext cx="8058723" cy="495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Handling Tablets and Accessories</a:t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1470582" y="1168339"/>
            <a:ext cx="1055377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expose the tablet to any liquid substance e.g.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water. If any liquid enters the tablet, stop using it immediately, turn it off, remove all cables connected to it and contact the supervisor.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place the tablet on the floor to avoid stepping on it or on a bed to avoid lying on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place heavy objects on the tablet to avoid breaking the screen.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: Place or slide the tablet on rough surfaces to avoid scratching the screen.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Troubleshooting 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699142" y="1076326"/>
            <a:ext cx="10096617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Possible Problem 1: </a:t>
            </a: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Tablet’s screen turns blank</a:t>
            </a: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Possible solution: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The tablet may be in “Sleep Mode”; Press on the Power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Button to wake it up.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Press on the power button for about 5 seconds to check if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 tablet battery has not run out. Charge the battery and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turn on the tablet again.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Increase the brightness of the tablet if the screen is dimmed.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If problem persists, consult the immediate supervisor.</a:t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/>
        </p:nvSpPr>
        <p:spPr>
          <a:xfrm>
            <a:off x="1470582" y="57030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Troubleshooting </a:t>
            </a:r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1470582" y="768230"/>
            <a:ext cx="10553778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Possible Problem 2: </a:t>
            </a: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Tablet not turning on 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(or not booting) after pressing power button (once or a few times)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Possible solution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The battery may not be charged. Plug the adapter to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power outlet and charge it for about 10 mins.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Turn on the tablet again.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If tablet still doesn't start, charge for a few minutes more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and try again.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If problem persists, consult the immediate supervisor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/>
          <p:nvPr/>
        </p:nvSpPr>
        <p:spPr>
          <a:xfrm>
            <a:off x="1470582" y="57030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Troubleshooting 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2019299" y="1409696"/>
            <a:ext cx="9334501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Possible Problem 3: </a:t>
            </a: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Tablet freezes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 while in use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Possible solution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Long press power button to restart the tablet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If problem persists, consult the immediate supervisor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PRESENTATION OUTLINE</a:t>
            </a: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1856859" y="1499892"/>
            <a:ext cx="9496941" cy="4992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Play"/>
              <a:buAutoNum type="arabicPeriod"/>
            </a:pPr>
            <a:r>
              <a:rPr b="0" i="0" lang="en-US" sz="36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Play"/>
              <a:buAutoNum type="arabicPeriod"/>
            </a:pPr>
            <a:r>
              <a:rPr b="0" i="0" lang="en-US" sz="36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Why CAPI?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Play"/>
              <a:buAutoNum type="arabicPeriod"/>
            </a:pPr>
            <a:r>
              <a:rPr b="0" i="0" lang="en-US" sz="36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Tablet Basics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Play"/>
              <a:buAutoNum type="arabicPeriod"/>
            </a:pPr>
            <a:r>
              <a:rPr b="0" i="0" lang="en-US" sz="36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Handling tablets and Accessories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Play"/>
              <a:buAutoNum type="arabicPeriod"/>
            </a:pPr>
            <a:r>
              <a:rPr b="0" i="0" lang="en-US" sz="36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Basic Troubleshooting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Play"/>
              <a:buAutoNum type="arabicPeriod"/>
            </a:pPr>
            <a:r>
              <a:rPr b="0" i="0" lang="en-US" sz="36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Challenges of CAPI</a:t>
            </a:r>
            <a:r>
              <a:rPr b="0" i="0" lang="en-US" sz="3600" u="none" cap="none" strike="noStrike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</a:t>
            </a:r>
            <a:endParaRPr b="0" i="0" sz="3600" u="none" cap="none" strike="noStrike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Play"/>
              <a:buAutoNum type="arabicPeriod"/>
            </a:pPr>
            <a:r>
              <a:rPr b="0" i="0" lang="en-US" sz="36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Possible solutions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Play"/>
              <a:buAutoNum type="arabicPeriod"/>
            </a:pPr>
            <a:r>
              <a:rPr b="0" i="0" lang="en-US" sz="36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Rules Governing the use of tablet for fieldwork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/>
        </p:nvSpPr>
        <p:spPr>
          <a:xfrm>
            <a:off x="1154391" y="24169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Challenges of CAPI</a:t>
            </a:r>
            <a:endParaRPr/>
          </a:p>
        </p:txBody>
      </p:sp>
      <p:sp>
        <p:nvSpPr>
          <p:cNvPr id="256" name="Google Shape;256;p20"/>
          <p:cNvSpPr txBox="1"/>
          <p:nvPr/>
        </p:nvSpPr>
        <p:spPr>
          <a:xfrm>
            <a:off x="1638301" y="1076326"/>
            <a:ext cx="10111740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Initial costs and running costs of computer hardware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related infrastructure.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Needs power (charging Tablets etc.), which may not be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readily available.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Needs internet connectivity for data transmission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CAPI is a high value asset that could be targeted by criminals.</a:t>
            </a:r>
            <a:endParaRPr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Higher learning curve to use the CAPI other than PAPI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Relatively lower trust of privacy because of the GPS capabilities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Possible Solutions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1470582" y="1229895"/>
            <a:ext cx="10325101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Power banks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 will be made available to support constant power supply.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Enumerators share data via </a:t>
            </a: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Bluetooth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 and the supervisor looks for an area with connectivity to sync with HQ.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There will be a fully fledged </a:t>
            </a: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call center 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to respond to user queries and concerns while in the field in addition to the IT staff. The contacts will be made available.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Possible Solutions</a:t>
            </a:r>
            <a:endParaRPr/>
          </a:p>
        </p:txBody>
      </p:sp>
      <p:sp>
        <p:nvSpPr>
          <p:cNvPr id="268" name="Google Shape;268;p22"/>
          <p:cNvSpPr txBox="1"/>
          <p:nvPr/>
        </p:nvSpPr>
        <p:spPr>
          <a:xfrm>
            <a:off x="1470582" y="1076326"/>
            <a:ext cx="10325101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There will be an </a:t>
            </a: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issue tracker 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to make sure all reported concerns are attended to and traced to completion.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A step by step </a:t>
            </a: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working guide 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will also be provided to users to guide them through the process.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Enumerators encouraged to explain to the interviewees that the data being collected is for statistics and will never be used in isolation.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lang="en-US" sz="32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9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Rules Governing the use of tablet for Fieldwork (1/2)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1470582" y="983674"/>
            <a:ext cx="10210878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Each tablet has been prepared for one Enumerator only, and should be used by that Enumerator alone. Sharing the tablet with unauthorized persons is strictly prohibited.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Do not change the password of the lock screen.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Personal downloads are not allowed.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Supervisors/Enumerators are not allowed to repair or authorize repair of a damaged tablet.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lay"/>
              <a:buNone/>
            </a:pPr>
            <a:r>
              <a:rPr b="1" lang="en-US" sz="32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Rules Governing the use of tablet for Fieldwork (2/2)</a:t>
            </a:r>
            <a:endParaRPr/>
          </a:p>
        </p:txBody>
      </p:sp>
      <p:sp>
        <p:nvSpPr>
          <p:cNvPr id="280" name="Google Shape;280;p24"/>
          <p:cNvSpPr txBox="1"/>
          <p:nvPr/>
        </p:nvSpPr>
        <p:spPr>
          <a:xfrm>
            <a:off x="1470582" y="1076326"/>
            <a:ext cx="10439477" cy="5155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Do not delete any folder or file from the tablet.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 Keep the tablet away from children.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Promptly report lost or stolen tablet or any of its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accessories to your immediate Supervisor.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Ensure confidentiality at all times.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Do not attempt to upgrade, update or download/install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any application on the tablet.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Do not copy data off the device since it is a breach of the Data Protection Law.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5"/>
          <p:cNvGrpSpPr/>
          <p:nvPr/>
        </p:nvGrpSpPr>
        <p:grpSpPr>
          <a:xfrm>
            <a:off x="751523" y="2507251"/>
            <a:ext cx="4197132" cy="2451953"/>
            <a:chOff x="751523" y="2507251"/>
            <a:chExt cx="4197132" cy="2451953"/>
          </a:xfrm>
        </p:grpSpPr>
        <p:sp>
          <p:nvSpPr>
            <p:cNvPr id="286" name="Google Shape;286;p25"/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508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5000">
                  <a:solidFill>
                    <a:srgbClr val="38562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Thank You</a:t>
              </a:r>
              <a:endParaRPr/>
            </a:p>
            <a:p>
              <a:pPr indent="0" lvl="0" marL="0" marR="5080" rtl="0" algn="ctr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b="1" lang="en-US" sz="5000">
                  <a:solidFill>
                    <a:srgbClr val="FF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Any Questions</a:t>
              </a:r>
              <a:endParaRPr/>
            </a:p>
          </p:txBody>
        </p:sp>
        <p:pic>
          <p:nvPicPr>
            <p:cNvPr descr="Help with solid fill" id="287" name="Google Shape;28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8" name="Google Shape;2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6904" y="2507251"/>
            <a:ext cx="3011548" cy="26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/>
        </p:nvSpPr>
        <p:spPr>
          <a:xfrm>
            <a:off x="1664973" y="2459504"/>
            <a:ext cx="8862054" cy="33239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PLAY VIDEO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r>
              <a:t/>
            </a:r>
            <a:endParaRPr b="1" sz="7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r>
              <a:t/>
            </a:r>
            <a:endParaRPr b="1" sz="7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/>
          <p:nvPr/>
        </p:nvSpPr>
        <p:spPr>
          <a:xfrm>
            <a:off x="1360715" y="1782669"/>
            <a:ext cx="1094014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SUPERVISOR &amp; INTERVIEWER | </a:t>
            </a:r>
            <a:r>
              <a:rPr b="1" i="0" lang="en-US" sz="3600" u="none" cap="none" strike="noStrike">
                <a:solidFill>
                  <a:srgbClr val="27531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MENUS</a:t>
            </a:r>
            <a:endParaRPr b="1" i="0" sz="3600" u="none" cap="none" strike="noStrike">
              <a:solidFill>
                <a:srgbClr val="27531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 u="non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3402505" y="3820496"/>
            <a:ext cx="6236485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NPHC 2024 TRAINING </a:t>
            </a:r>
            <a:endParaRPr b="1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Supervisor </a:t>
            </a:r>
            <a:endParaRPr/>
          </a:p>
        </p:txBody>
      </p:sp>
      <p:pic>
        <p:nvPicPr>
          <p:cNvPr id="305" name="Google Shape;305;p28"/>
          <p:cNvPicPr preferRelativeResize="0"/>
          <p:nvPr/>
        </p:nvPicPr>
        <p:blipFill rotWithShape="1">
          <a:blip r:embed="rId3">
            <a:alphaModFix/>
          </a:blip>
          <a:srcRect b="43045" l="0" r="0" t="0"/>
          <a:stretch/>
        </p:blipFill>
        <p:spPr>
          <a:xfrm>
            <a:off x="1650958" y="2354286"/>
            <a:ext cx="4055367" cy="352021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 txBox="1"/>
          <p:nvPr/>
        </p:nvSpPr>
        <p:spPr>
          <a:xfrm>
            <a:off x="1650958" y="1606446"/>
            <a:ext cx="515778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Entry</a:t>
            </a:r>
            <a:r>
              <a:rPr b="1" lang="en-US" sz="2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Application</a:t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6096000" y="3758983"/>
            <a:ext cx="753611" cy="3554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28"/>
          <p:cNvPicPr preferRelativeResize="0"/>
          <p:nvPr/>
        </p:nvPicPr>
        <p:blipFill rotWithShape="1">
          <a:blip r:embed="rId4">
            <a:alphaModFix/>
          </a:blip>
          <a:srcRect b="37161" l="0" r="0" t="0"/>
          <a:stretch/>
        </p:blipFill>
        <p:spPr>
          <a:xfrm>
            <a:off x="7049678" y="2354286"/>
            <a:ext cx="4816496" cy="367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8"/>
          <p:cNvSpPr txBox="1"/>
          <p:nvPr/>
        </p:nvSpPr>
        <p:spPr>
          <a:xfrm>
            <a:off x="7049678" y="1530374"/>
            <a:ext cx="5183187" cy="593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Login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Supervisor </a:t>
            </a:r>
            <a:endParaRPr/>
          </a:p>
        </p:txBody>
      </p:sp>
      <p:pic>
        <p:nvPicPr>
          <p:cNvPr id="315" name="Google Shape;315;p29"/>
          <p:cNvPicPr preferRelativeResize="0"/>
          <p:nvPr/>
        </p:nvPicPr>
        <p:blipFill rotWithShape="1">
          <a:blip r:embed="rId3">
            <a:alphaModFix/>
          </a:blip>
          <a:srcRect b="43045" l="0" r="0" t="0"/>
          <a:stretch/>
        </p:blipFill>
        <p:spPr>
          <a:xfrm>
            <a:off x="1650958" y="2354286"/>
            <a:ext cx="4055367" cy="352021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 txBox="1"/>
          <p:nvPr/>
        </p:nvSpPr>
        <p:spPr>
          <a:xfrm>
            <a:off x="1650958" y="1606446"/>
            <a:ext cx="515778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Entry</a:t>
            </a:r>
            <a:r>
              <a:rPr b="1" lang="en-US" sz="2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Application</a:t>
            </a: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6096000" y="3758983"/>
            <a:ext cx="753611" cy="3554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29"/>
          <p:cNvPicPr preferRelativeResize="0"/>
          <p:nvPr/>
        </p:nvPicPr>
        <p:blipFill rotWithShape="1">
          <a:blip r:embed="rId4">
            <a:alphaModFix/>
          </a:blip>
          <a:srcRect b="37161" l="0" r="0" t="0"/>
          <a:stretch/>
        </p:blipFill>
        <p:spPr>
          <a:xfrm>
            <a:off x="7049678" y="2354286"/>
            <a:ext cx="4816496" cy="367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/>
          <p:nvPr/>
        </p:nvSpPr>
        <p:spPr>
          <a:xfrm>
            <a:off x="7049678" y="1530374"/>
            <a:ext cx="5183187" cy="593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Login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/>
        </p:nvSpPr>
        <p:spPr>
          <a:xfrm>
            <a:off x="1748118" y="1238252"/>
            <a:ext cx="10211153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 2024 Population and housing Census in Uganda will be the first digital census aided with use of Computer-Assisted Personal Interviewing (CAPI) method.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CAPI is a technology that uses mobile devices i.e. tablets , the internet or cellular networks to enable field officers to collect data in the field.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 Enumerator uses a tablet to enter responses during the face-to-face interview process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 u="non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Introduction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Verification of login details</a:t>
            </a:r>
            <a:endParaRPr/>
          </a:p>
        </p:txBody>
      </p:sp>
      <p:pic>
        <p:nvPicPr>
          <p:cNvPr id="325" name="Google Shape;3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0884" y="1379622"/>
            <a:ext cx="4476864" cy="181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0884" y="3165445"/>
            <a:ext cx="4476864" cy="146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0884" y="4637395"/>
            <a:ext cx="4461937" cy="169923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0"/>
          <p:cNvSpPr txBox="1"/>
          <p:nvPr/>
        </p:nvSpPr>
        <p:spPr>
          <a:xfrm>
            <a:off x="7159811" y="3216443"/>
            <a:ext cx="4476863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Carefully enter month, year of birth and your telephone number to begin interview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 txBox="1"/>
          <p:nvPr>
            <p:ph idx="4294967295" type="title"/>
          </p:nvPr>
        </p:nvSpPr>
        <p:spPr>
          <a:xfrm>
            <a:off x="1393371" y="5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Selecting</a:t>
            </a: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</a:t>
            </a: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Mode</a:t>
            </a:r>
            <a:endParaRPr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4" name="Google Shape;334;p31"/>
          <p:cNvSpPr txBox="1"/>
          <p:nvPr>
            <p:ph idx="4294967295" type="body"/>
          </p:nvPr>
        </p:nvSpPr>
        <p:spPr>
          <a:xfrm>
            <a:off x="1649867" y="1302111"/>
            <a:ext cx="4253345" cy="6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Char char="•"/>
            </a:pPr>
            <a:r>
              <a:rPr b="1"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Training Mode</a:t>
            </a:r>
            <a:endParaRPr b="1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1"/>
          <p:cNvSpPr txBox="1"/>
          <p:nvPr>
            <p:ph idx="4294967295" type="body"/>
          </p:nvPr>
        </p:nvSpPr>
        <p:spPr>
          <a:xfrm>
            <a:off x="6934200" y="1278731"/>
            <a:ext cx="5183187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Char char="•"/>
            </a:pPr>
            <a:r>
              <a:rPr b="1"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Census Mode</a:t>
            </a:r>
            <a:endParaRPr b="1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7418" y="1916907"/>
            <a:ext cx="3906414" cy="4272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6336" y="1916906"/>
            <a:ext cx="4208325" cy="427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/>
          <p:nvPr>
            <p:ph idx="4294967295" type="title"/>
          </p:nvPr>
        </p:nvSpPr>
        <p:spPr>
          <a:xfrm>
            <a:off x="1298026" y="285070"/>
            <a:ext cx="98806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Pin Code</a:t>
            </a:r>
            <a:endParaRPr/>
          </a:p>
        </p:txBody>
      </p:sp>
      <p:pic>
        <p:nvPicPr>
          <p:cNvPr id="344" name="Google Shape;344;p32"/>
          <p:cNvPicPr preferRelativeResize="0"/>
          <p:nvPr/>
        </p:nvPicPr>
        <p:blipFill rotWithShape="1">
          <a:blip r:embed="rId3">
            <a:alphaModFix/>
          </a:blip>
          <a:srcRect b="0" l="0" r="0" t="38577"/>
          <a:stretch/>
        </p:blipFill>
        <p:spPr>
          <a:xfrm>
            <a:off x="7581900" y="2064327"/>
            <a:ext cx="3733800" cy="43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2"/>
          <p:cNvSpPr txBox="1"/>
          <p:nvPr/>
        </p:nvSpPr>
        <p:spPr>
          <a:xfrm>
            <a:off x="1582678" y="1125785"/>
            <a:ext cx="959594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Noto Sans Symbols"/>
              <a:buChar char="❖"/>
            </a:pPr>
            <a:r>
              <a:rPr b="1" i="0" lang="en-US" sz="3200" u="none" cap="none" strike="noStrike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Set your 4 digit pin code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2"/>
          <p:cNvPicPr preferRelativeResize="0"/>
          <p:nvPr/>
        </p:nvPicPr>
        <p:blipFill rotWithShape="1">
          <a:blip r:embed="rId4">
            <a:alphaModFix/>
          </a:blip>
          <a:srcRect b="45659" l="0" r="0" t="2046"/>
          <a:stretch/>
        </p:blipFill>
        <p:spPr>
          <a:xfrm>
            <a:off x="2012507" y="2064327"/>
            <a:ext cx="4635943" cy="435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Supervisor Assignment</a:t>
            </a:r>
            <a:endParaRPr/>
          </a:p>
        </p:txBody>
      </p:sp>
      <p:pic>
        <p:nvPicPr>
          <p:cNvPr descr="Screenshot_20240322-133410.png ‎- Photos" id="352" name="Google Shape;3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735" y="1463759"/>
            <a:ext cx="3354820" cy="4873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33"/>
          <p:cNvCxnSpPr/>
          <p:nvPr/>
        </p:nvCxnSpPr>
        <p:spPr>
          <a:xfrm flipH="1">
            <a:off x="5058449" y="2521045"/>
            <a:ext cx="2387400" cy="2925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4" name="Google Shape;354;p33"/>
          <p:cNvSpPr txBox="1"/>
          <p:nvPr/>
        </p:nvSpPr>
        <p:spPr>
          <a:xfrm>
            <a:off x="7445849" y="2013233"/>
            <a:ext cx="3082218" cy="1015622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Select the Village to apply a community questionnaire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7289647" y="4186332"/>
            <a:ext cx="3082218" cy="400069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Update and switch users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33"/>
          <p:cNvCxnSpPr/>
          <p:nvPr/>
        </p:nvCxnSpPr>
        <p:spPr>
          <a:xfrm flipH="1">
            <a:off x="4902247" y="4578038"/>
            <a:ext cx="2387400" cy="2925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Supervisor Menu: Start Community Questionnaire</a:t>
            </a:r>
            <a:endParaRPr/>
          </a:p>
        </p:txBody>
      </p:sp>
      <p:pic>
        <p:nvPicPr>
          <p:cNvPr descr="Screenshot_20240322-133424.png ‎- Photos" id="363" name="Google Shape;36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0838" y="1411555"/>
            <a:ext cx="3716241" cy="4784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34"/>
          <p:cNvCxnSpPr>
            <a:stCxn id="365" idx="1"/>
          </p:cNvCxnSpPr>
          <p:nvPr/>
        </p:nvCxnSpPr>
        <p:spPr>
          <a:xfrm rot="10800000">
            <a:off x="5137067" y="3142932"/>
            <a:ext cx="1973700" cy="507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5" name="Google Shape;365;p34"/>
          <p:cNvSpPr txBox="1"/>
          <p:nvPr/>
        </p:nvSpPr>
        <p:spPr>
          <a:xfrm>
            <a:off x="7110767" y="3143021"/>
            <a:ext cx="3082218" cy="1015622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start community questionnaire to start interviewing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Supervisor Menu: View Status Report</a:t>
            </a:r>
            <a:endParaRPr/>
          </a:p>
        </p:txBody>
      </p:sp>
      <p:pic>
        <p:nvPicPr>
          <p:cNvPr descr="Screenshot_20240322-133444.png ‎- Photos" id="372" name="Google Shape;37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434" y="1285874"/>
            <a:ext cx="3696972" cy="5073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35"/>
          <p:cNvCxnSpPr/>
          <p:nvPr/>
        </p:nvCxnSpPr>
        <p:spPr>
          <a:xfrm>
            <a:off x="5476406" y="3513762"/>
            <a:ext cx="1998000" cy="3192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74" name="Google Shape;374;p35"/>
          <p:cNvPicPr preferRelativeResize="0"/>
          <p:nvPr/>
        </p:nvPicPr>
        <p:blipFill rotWithShape="1">
          <a:blip r:embed="rId4">
            <a:alphaModFix/>
          </a:blip>
          <a:srcRect b="1729" l="2338" r="2330" t="1730"/>
          <a:stretch/>
        </p:blipFill>
        <p:spPr>
          <a:xfrm>
            <a:off x="7474386" y="1285874"/>
            <a:ext cx="3301770" cy="5073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Supervisor Menu: Get data from interviewer </a:t>
            </a:r>
            <a:endParaRPr/>
          </a:p>
        </p:txBody>
      </p:sp>
      <p:pic>
        <p:nvPicPr>
          <p:cNvPr descr="Screenshot_20240322-133457.png ‎- Photos" id="380" name="Google Shape;3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672" y="1285875"/>
            <a:ext cx="3545176" cy="4891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240322-133852.png ‎- Photos"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765" y="1285875"/>
            <a:ext cx="3123563" cy="4891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36"/>
          <p:cNvCxnSpPr>
            <a:stCxn id="380" idx="3"/>
          </p:cNvCxnSpPr>
          <p:nvPr/>
        </p:nvCxnSpPr>
        <p:spPr>
          <a:xfrm>
            <a:off x="5203848" y="3731419"/>
            <a:ext cx="2205900" cy="296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/>
          <p:nvPr>
            <p:ph type="title"/>
          </p:nvPr>
        </p:nvSpPr>
        <p:spPr>
          <a:xfrm>
            <a:off x="1402555" y="254792"/>
            <a:ext cx="10198904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entury Schoolbook"/>
              <a:buNone/>
            </a:pPr>
            <a:r>
              <a:rPr lang="en-US" sz="2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Supervisor Menu: Transfer data with central office</a:t>
            </a:r>
            <a:endParaRPr/>
          </a:p>
        </p:txBody>
      </p:sp>
      <p:pic>
        <p:nvPicPr>
          <p:cNvPr descr="Screenshot_20240322-133508.png ‎- Photos" id="389" name="Google Shape;3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2555" y="1355268"/>
            <a:ext cx="3726249" cy="4892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240322-133918.png ‎- Photos" id="390" name="Google Shape;39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0468" y="1411705"/>
            <a:ext cx="3532613" cy="4892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37"/>
          <p:cNvCxnSpPr/>
          <p:nvPr/>
        </p:nvCxnSpPr>
        <p:spPr>
          <a:xfrm flipH="1" rot="10800000">
            <a:off x="5128804" y="3564986"/>
            <a:ext cx="2321700" cy="4845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8"/>
          <p:cNvGrpSpPr/>
          <p:nvPr/>
        </p:nvGrpSpPr>
        <p:grpSpPr>
          <a:xfrm>
            <a:off x="1622380" y="2587744"/>
            <a:ext cx="5702355" cy="1682512"/>
            <a:chOff x="751522" y="2507251"/>
            <a:chExt cx="5702355" cy="1682512"/>
          </a:xfrm>
        </p:grpSpPr>
        <p:sp>
          <p:nvSpPr>
            <p:cNvPr id="397" name="Google Shape;397;p38"/>
            <p:cNvSpPr txBox="1"/>
            <p:nvPr/>
          </p:nvSpPr>
          <p:spPr>
            <a:xfrm>
              <a:off x="751522" y="2507251"/>
              <a:ext cx="5562191" cy="1682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508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5000">
                  <a:solidFill>
                    <a:srgbClr val="275316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Supervisor Menu</a:t>
              </a:r>
              <a:endParaRPr/>
            </a:p>
            <a:p>
              <a:pPr indent="0" lvl="0" marL="0" marR="5080" rtl="0" algn="ctr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b="1" lang="en-US" sz="5000">
                  <a:solidFill>
                    <a:srgbClr val="FF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Any Questions</a:t>
              </a:r>
              <a:endParaRPr/>
            </a:p>
          </p:txBody>
        </p:sp>
        <p:pic>
          <p:nvPicPr>
            <p:cNvPr descr="Help with solid fill" id="398" name="Google Shape;398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39477" y="32753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9" name="Google Shape;39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3390" y="2006906"/>
            <a:ext cx="3011548" cy="26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/>
          <p:nvPr/>
        </p:nvSpPr>
        <p:spPr>
          <a:xfrm>
            <a:off x="1164772" y="2065697"/>
            <a:ext cx="10940142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| </a:t>
            </a:r>
            <a:r>
              <a:rPr b="1" i="0" lang="en-US" sz="3600" u="none" cap="none" strike="noStrike">
                <a:solidFill>
                  <a:srgbClr val="27531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MENU</a:t>
            </a:r>
            <a:endParaRPr b="1" i="0" sz="3600" u="none" cap="none" strike="noStrike">
              <a:solidFill>
                <a:srgbClr val="27531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 u="non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5" name="Google Shape;405;p39"/>
          <p:cNvSpPr/>
          <p:nvPr/>
        </p:nvSpPr>
        <p:spPr>
          <a:xfrm>
            <a:off x="3402505" y="3820496"/>
            <a:ext cx="6236485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NPHC 2024 TRAINING </a:t>
            </a:r>
            <a:endParaRPr b="1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Introduction  cntd…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1470582" y="1288503"/>
            <a:ext cx="988321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 Bureau uses different applications for data collection. One is CSPro.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 Census and Survey Processing System (CSPro) software package was used to develop the 2024 NPHC data collection system.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CSentry which is a component of CSPro, will be used to run the 2024 NPHC application on android devices.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 txBox="1"/>
          <p:nvPr>
            <p:ph type="title"/>
          </p:nvPr>
        </p:nvSpPr>
        <p:spPr>
          <a:xfrm>
            <a:off x="1448692" y="317001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</a:t>
            </a:r>
            <a:endParaRPr/>
          </a:p>
        </p:txBody>
      </p:sp>
      <p:pic>
        <p:nvPicPr>
          <p:cNvPr id="411" name="Google Shape;411;p40"/>
          <p:cNvPicPr preferRelativeResize="0"/>
          <p:nvPr/>
        </p:nvPicPr>
        <p:blipFill rotWithShape="1">
          <a:blip r:embed="rId3">
            <a:alphaModFix/>
          </a:blip>
          <a:srcRect b="43045" l="0" r="0" t="0"/>
          <a:stretch/>
        </p:blipFill>
        <p:spPr>
          <a:xfrm>
            <a:off x="1448692" y="2431407"/>
            <a:ext cx="4055367" cy="352021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0"/>
          <p:cNvSpPr txBox="1"/>
          <p:nvPr/>
        </p:nvSpPr>
        <p:spPr>
          <a:xfrm>
            <a:off x="1537521" y="1494231"/>
            <a:ext cx="5157788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ct val="100000"/>
              <a:buFont typeface="Arial"/>
              <a:buNone/>
            </a:pP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Entry</a:t>
            </a: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pic>
        <p:nvPicPr>
          <p:cNvPr id="413" name="Google Shape;413;p40"/>
          <p:cNvPicPr preferRelativeResize="0"/>
          <p:nvPr/>
        </p:nvPicPr>
        <p:blipFill rotWithShape="1">
          <a:blip r:embed="rId4">
            <a:alphaModFix/>
          </a:blip>
          <a:srcRect b="37161" l="0" r="0" t="0"/>
          <a:stretch/>
        </p:blipFill>
        <p:spPr>
          <a:xfrm>
            <a:off x="6515414" y="2277165"/>
            <a:ext cx="4816496" cy="367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0"/>
          <p:cNvSpPr txBox="1"/>
          <p:nvPr/>
        </p:nvSpPr>
        <p:spPr>
          <a:xfrm>
            <a:off x="6390301" y="1446238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  <a:endParaRPr/>
          </a:p>
        </p:txBody>
      </p:sp>
      <p:cxnSp>
        <p:nvCxnSpPr>
          <p:cNvPr id="415" name="Google Shape;415;p40"/>
          <p:cNvCxnSpPr/>
          <p:nvPr/>
        </p:nvCxnSpPr>
        <p:spPr>
          <a:xfrm>
            <a:off x="4821148" y="3269349"/>
            <a:ext cx="1694400" cy="1518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Verification of login details</a:t>
            </a:r>
            <a:endParaRPr/>
          </a:p>
        </p:txBody>
      </p:sp>
      <p:grpSp>
        <p:nvGrpSpPr>
          <p:cNvPr id="421" name="Google Shape;421;p41"/>
          <p:cNvGrpSpPr/>
          <p:nvPr/>
        </p:nvGrpSpPr>
        <p:grpSpPr>
          <a:xfrm>
            <a:off x="1860884" y="1379622"/>
            <a:ext cx="4491790" cy="4957010"/>
            <a:chOff x="4715971" y="1905000"/>
            <a:chExt cx="4035786" cy="4634224"/>
          </a:xfrm>
        </p:grpSpPr>
        <p:pic>
          <p:nvPicPr>
            <p:cNvPr id="422" name="Google Shape;422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15971" y="1905000"/>
              <a:ext cx="4022375" cy="1699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29382" y="3574535"/>
              <a:ext cx="4022375" cy="1365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42793" y="4950636"/>
              <a:ext cx="4008964" cy="15885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5" name="Google Shape;425;p41"/>
          <p:cNvSpPr txBox="1"/>
          <p:nvPr/>
        </p:nvSpPr>
        <p:spPr>
          <a:xfrm>
            <a:off x="7159811" y="3216443"/>
            <a:ext cx="4694731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Carefully enter month, year of birth and your telephone number to begin interview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"/>
          <p:cNvSpPr txBox="1"/>
          <p:nvPr>
            <p:ph idx="4294967295" type="title"/>
          </p:nvPr>
        </p:nvSpPr>
        <p:spPr>
          <a:xfrm>
            <a:off x="1676400" y="365126"/>
            <a:ext cx="9176657" cy="614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Selecting</a:t>
            </a: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</a:t>
            </a: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Mode</a:t>
            </a:r>
            <a:endParaRPr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1" name="Google Shape;431;p42"/>
          <p:cNvSpPr txBox="1"/>
          <p:nvPr>
            <p:ph idx="4294967295" type="body"/>
          </p:nvPr>
        </p:nvSpPr>
        <p:spPr>
          <a:xfrm>
            <a:off x="1676400" y="1147727"/>
            <a:ext cx="4253345" cy="6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None/>
            </a:pPr>
            <a:r>
              <a:rPr b="1"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Training Mode</a:t>
            </a:r>
            <a:endParaRPr b="1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2"/>
          <p:cNvSpPr txBox="1"/>
          <p:nvPr>
            <p:ph idx="4294967295" type="body"/>
          </p:nvPr>
        </p:nvSpPr>
        <p:spPr>
          <a:xfrm>
            <a:off x="6924369" y="1147727"/>
            <a:ext cx="4292770" cy="614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None/>
            </a:pPr>
            <a:r>
              <a:rPr b="1"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Census Mode</a:t>
            </a:r>
            <a:endParaRPr b="1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4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2422" l="0" r="2273" t="-1"/>
          <a:stretch/>
        </p:blipFill>
        <p:spPr>
          <a:xfrm>
            <a:off x="1826075" y="1826834"/>
            <a:ext cx="3900117" cy="425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2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-1003" r="1003" t="314"/>
          <a:stretch/>
        </p:blipFill>
        <p:spPr>
          <a:xfrm>
            <a:off x="7116968" y="1826833"/>
            <a:ext cx="4208325" cy="425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3"/>
          <p:cNvSpPr txBox="1"/>
          <p:nvPr>
            <p:ph idx="4294967295" type="title"/>
          </p:nvPr>
        </p:nvSpPr>
        <p:spPr>
          <a:xfrm>
            <a:off x="2862943" y="226220"/>
            <a:ext cx="7050314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Pin Code</a:t>
            </a:r>
            <a:endParaRPr/>
          </a:p>
        </p:txBody>
      </p:sp>
      <p:pic>
        <p:nvPicPr>
          <p:cNvPr id="441" name="Google Shape;441;p43"/>
          <p:cNvPicPr preferRelativeResize="0"/>
          <p:nvPr/>
        </p:nvPicPr>
        <p:blipFill rotWithShape="1">
          <a:blip r:embed="rId3">
            <a:alphaModFix/>
          </a:blip>
          <a:srcRect b="0" l="0" r="0" t="38577"/>
          <a:stretch/>
        </p:blipFill>
        <p:spPr>
          <a:xfrm>
            <a:off x="7571014" y="1905736"/>
            <a:ext cx="3733800" cy="43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3"/>
          <p:cNvSpPr txBox="1"/>
          <p:nvPr/>
        </p:nvSpPr>
        <p:spPr>
          <a:xfrm>
            <a:off x="1719752" y="1043962"/>
            <a:ext cx="959594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Set your four (4) digit pin code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43"/>
          <p:cNvPicPr preferRelativeResize="0"/>
          <p:nvPr/>
        </p:nvPicPr>
        <p:blipFill rotWithShape="1">
          <a:blip r:embed="rId4">
            <a:alphaModFix/>
          </a:blip>
          <a:srcRect b="45659" l="0" r="0" t="2046"/>
          <a:stretch/>
        </p:blipFill>
        <p:spPr>
          <a:xfrm>
            <a:off x="1544021" y="1905736"/>
            <a:ext cx="4454063" cy="418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/>
          <p:nvPr>
            <p:ph type="title"/>
          </p:nvPr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Assignment</a:t>
            </a:r>
            <a:endParaRPr/>
          </a:p>
        </p:txBody>
      </p:sp>
      <p:pic>
        <p:nvPicPr>
          <p:cNvPr descr="Screenshot_20240319-171909.png ‎- Photos" id="449" name="Google Shape;44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654" y="1449197"/>
            <a:ext cx="3712013" cy="487214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4"/>
          <p:cNvSpPr txBox="1"/>
          <p:nvPr/>
        </p:nvSpPr>
        <p:spPr>
          <a:xfrm>
            <a:off x="6096000" y="2873828"/>
            <a:ext cx="5753529" cy="13572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EA to start work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Confirm that you are in the correct EA.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/>
          <p:nvPr>
            <p:ph type="title"/>
          </p:nvPr>
        </p:nvSpPr>
        <p:spPr>
          <a:xfrm>
            <a:off x="1470582" y="331450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Menu (1/6) </a:t>
            </a:r>
            <a:endParaRPr/>
          </a:p>
        </p:txBody>
      </p:sp>
      <p:pic>
        <p:nvPicPr>
          <p:cNvPr descr="Screenshot_20240319-171917.png ‎- Photos" id="456" name="Google Shape;4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568" y="1133564"/>
            <a:ext cx="3551478" cy="507003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5"/>
          <p:cNvSpPr/>
          <p:nvPr/>
        </p:nvSpPr>
        <p:spPr>
          <a:xfrm>
            <a:off x="5015692" y="2494845"/>
            <a:ext cx="721895" cy="107482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" name="Google Shape;458;p45"/>
          <p:cNvGrpSpPr/>
          <p:nvPr/>
        </p:nvGrpSpPr>
        <p:grpSpPr>
          <a:xfrm>
            <a:off x="5007841" y="3784460"/>
            <a:ext cx="260261" cy="1486370"/>
            <a:chOff x="4136975" y="3784460"/>
            <a:chExt cx="260261" cy="1486370"/>
          </a:xfrm>
        </p:grpSpPr>
        <p:sp>
          <p:nvSpPr>
            <p:cNvPr id="459" name="Google Shape;459;p45"/>
            <p:cNvSpPr txBox="1"/>
            <p:nvPr/>
          </p:nvSpPr>
          <p:spPr>
            <a:xfrm>
              <a:off x="4137919" y="4071861"/>
              <a:ext cx="252410" cy="33851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Microsoft Yahei"/>
                <a:buNone/>
              </a:pPr>
              <a:r>
                <a:rPr lang="en-US" sz="16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" name="Google Shape;460;p45"/>
            <p:cNvGrpSpPr/>
            <p:nvPr/>
          </p:nvGrpSpPr>
          <p:grpSpPr>
            <a:xfrm>
              <a:off x="4136975" y="3784460"/>
              <a:ext cx="260261" cy="1486370"/>
              <a:chOff x="4136975" y="3784460"/>
              <a:chExt cx="260261" cy="1486370"/>
            </a:xfrm>
          </p:grpSpPr>
          <p:sp>
            <p:nvSpPr>
              <p:cNvPr id="461" name="Google Shape;461;p45"/>
              <p:cNvSpPr txBox="1"/>
              <p:nvPr/>
            </p:nvSpPr>
            <p:spPr>
              <a:xfrm>
                <a:off x="4137919" y="3784460"/>
                <a:ext cx="252410" cy="338514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Microsoft Yahe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2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45"/>
              <p:cNvSpPr txBox="1"/>
              <p:nvPr/>
            </p:nvSpPr>
            <p:spPr>
              <a:xfrm>
                <a:off x="4136975" y="4337768"/>
                <a:ext cx="252410" cy="338514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Microsoft Yahe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4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45"/>
              <p:cNvSpPr txBox="1"/>
              <p:nvPr/>
            </p:nvSpPr>
            <p:spPr>
              <a:xfrm>
                <a:off x="4144826" y="4614993"/>
                <a:ext cx="252410" cy="338514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Microsoft Yahe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5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45"/>
              <p:cNvSpPr txBox="1"/>
              <p:nvPr/>
            </p:nvSpPr>
            <p:spPr>
              <a:xfrm>
                <a:off x="4146230" y="4932316"/>
                <a:ext cx="251006" cy="338514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Microsoft Yahei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6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5" name="Google Shape;465;p45"/>
          <p:cNvSpPr txBox="1"/>
          <p:nvPr/>
        </p:nvSpPr>
        <p:spPr>
          <a:xfrm>
            <a:off x="5687214" y="2862998"/>
            <a:ext cx="251986" cy="33851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Yahei"/>
              <a:buNone/>
            </a:pPr>
            <a:r>
              <a:rPr lang="en-US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5"/>
          <p:cNvSpPr txBox="1"/>
          <p:nvPr/>
        </p:nvSpPr>
        <p:spPr>
          <a:xfrm>
            <a:off x="6096000" y="1245323"/>
            <a:ext cx="5944541" cy="50782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1.Summary of questionnaires done</a:t>
            </a:r>
            <a:endParaRPr b="1"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view all the questionnaires so far tempted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2.Select Household to enumerate on the map</a:t>
            </a:r>
            <a:endParaRPr b="1"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start enumerating your EA by selecting   particular households on the map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3.Select Module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view questionnaires and to continue     interviewing if not complete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start interviewing other questionnaires	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add a new household structure that does not appear on the EA map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4.Transfer data with supervisor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Transfer all the data collected to the 	supervisor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5.Transfer data (directly) with Headquarter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Send collected data to the Head quarter 	servers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6.Switch users</a:t>
            </a:r>
            <a:endParaRPr b="1"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Exit current user to log in as another person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6"/>
          <p:cNvSpPr txBox="1"/>
          <p:nvPr>
            <p:ph idx="4294967295" type="title"/>
          </p:nvPr>
        </p:nvSpPr>
        <p:spPr>
          <a:xfrm>
            <a:off x="665018" y="294562"/>
            <a:ext cx="10515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Household to enumerate (2/6)</a:t>
            </a:r>
            <a:endParaRPr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creenshot_20240319-172000.png ‎- Photos" id="473" name="Google Shape;473;p4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8007" l="0" r="0" t="0"/>
          <a:stretch/>
        </p:blipFill>
        <p:spPr>
          <a:xfrm>
            <a:off x="1661000" y="1288658"/>
            <a:ext cx="3845220" cy="486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46"/>
          <p:cNvCxnSpPr/>
          <p:nvPr/>
        </p:nvCxnSpPr>
        <p:spPr>
          <a:xfrm>
            <a:off x="5506220" y="3200400"/>
            <a:ext cx="1877700" cy="12633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map of houses with red lines&#10;&#10;Description automatically generated" id="475" name="Google Shape;475;p46"/>
          <p:cNvPicPr preferRelativeResize="0"/>
          <p:nvPr/>
        </p:nvPicPr>
        <p:blipFill rotWithShape="1">
          <a:blip r:embed="rId4">
            <a:alphaModFix/>
          </a:blip>
          <a:srcRect b="15988" l="0" r="0" t="2099"/>
          <a:stretch/>
        </p:blipFill>
        <p:spPr>
          <a:xfrm>
            <a:off x="7473634" y="1364858"/>
            <a:ext cx="3630191" cy="498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7"/>
          <p:cNvSpPr txBox="1"/>
          <p:nvPr>
            <p:ph idx="4294967295" type="title"/>
          </p:nvPr>
        </p:nvSpPr>
        <p:spPr>
          <a:xfrm>
            <a:off x="1912917" y="400173"/>
            <a:ext cx="9049616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Household to enumerate (2/6)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2" name="Google Shape;482;p47"/>
          <p:cNvSpPr txBox="1"/>
          <p:nvPr>
            <p:ph idx="4294967295" type="body"/>
          </p:nvPr>
        </p:nvSpPr>
        <p:spPr>
          <a:xfrm>
            <a:off x="1819275" y="1186089"/>
            <a:ext cx="5027839" cy="508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All Households within the EA will populate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3A7D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7D22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Tap/Click the household to begin with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3A7D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7D22"/>
              </a:buClr>
              <a:buSzPts val="2800"/>
              <a:buFont typeface="Noto Sans Symbols"/>
              <a:buChar char="❖"/>
            </a:pPr>
            <a:r>
              <a:rPr b="1" lang="en-US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All listed HHs during listing are automatically populated</a:t>
            </a:r>
            <a:endParaRPr/>
          </a:p>
        </p:txBody>
      </p:sp>
      <p:pic>
        <p:nvPicPr>
          <p:cNvPr descr="selected HH3.png ‎- Photos" id="483" name="Google Shape;483;p47"/>
          <p:cNvPicPr preferRelativeResize="0"/>
          <p:nvPr/>
        </p:nvPicPr>
        <p:blipFill rotWithShape="1">
          <a:blip r:embed="rId3">
            <a:alphaModFix/>
          </a:blip>
          <a:srcRect b="0" l="0" r="9831" t="8769"/>
          <a:stretch/>
        </p:blipFill>
        <p:spPr>
          <a:xfrm>
            <a:off x="7588827" y="1353787"/>
            <a:ext cx="4603173" cy="491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/>
          <p:nvPr>
            <p:ph idx="4294967295" type="title"/>
          </p:nvPr>
        </p:nvSpPr>
        <p:spPr>
          <a:xfrm>
            <a:off x="1454728" y="346579"/>
            <a:ext cx="8977745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 Household to enumerate (2/6)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0" name="Google Shape;490;p48"/>
          <p:cNvSpPr txBox="1"/>
          <p:nvPr>
            <p:ph idx="4294967295" type="body"/>
          </p:nvPr>
        </p:nvSpPr>
        <p:spPr>
          <a:xfrm>
            <a:off x="1612379" y="1039421"/>
            <a:ext cx="1006143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2800"/>
              <a:buFont typeface="Noto Sans Symbols"/>
              <a:buChar char="❖"/>
            </a:pPr>
            <a:r>
              <a:rPr b="1" lang="en-US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Select Yes if that is the HH to interview</a:t>
            </a:r>
            <a:endParaRPr/>
          </a:p>
        </p:txBody>
      </p:sp>
      <p:pic>
        <p:nvPicPr>
          <p:cNvPr id="491" name="Google Shape;491;p48"/>
          <p:cNvPicPr preferRelativeResize="0"/>
          <p:nvPr/>
        </p:nvPicPr>
        <p:blipFill rotWithShape="1">
          <a:blip r:embed="rId3">
            <a:alphaModFix/>
          </a:blip>
          <a:srcRect b="0" l="0" r="0" t="3559"/>
          <a:stretch/>
        </p:blipFill>
        <p:spPr>
          <a:xfrm>
            <a:off x="1612379" y="1799359"/>
            <a:ext cx="4057758" cy="440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323" y="1725221"/>
            <a:ext cx="3913372" cy="44035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p48"/>
          <p:cNvCxnSpPr/>
          <p:nvPr/>
        </p:nvCxnSpPr>
        <p:spPr>
          <a:xfrm>
            <a:off x="5670137" y="3742318"/>
            <a:ext cx="1609200" cy="3693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9"/>
          <p:cNvSpPr txBox="1"/>
          <p:nvPr>
            <p:ph idx="4294967295" type="title"/>
          </p:nvPr>
        </p:nvSpPr>
        <p:spPr>
          <a:xfrm>
            <a:off x="1436977" y="348672"/>
            <a:ext cx="9882187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Begin a </a:t>
            </a: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house hold</a:t>
            </a: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interview</a:t>
            </a:r>
            <a:endParaRPr/>
          </a:p>
        </p:txBody>
      </p:sp>
      <p:sp>
        <p:nvSpPr>
          <p:cNvPr id="500" name="Google Shape;500;p49"/>
          <p:cNvSpPr txBox="1"/>
          <p:nvPr>
            <p:ph idx="4294967295" type="body"/>
          </p:nvPr>
        </p:nvSpPr>
        <p:spPr>
          <a:xfrm>
            <a:off x="1731074" y="3429000"/>
            <a:ext cx="3519488" cy="638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 interview!</a:t>
            </a:r>
            <a:endParaRPr/>
          </a:p>
        </p:txBody>
      </p:sp>
      <p:pic>
        <p:nvPicPr>
          <p:cNvPr descr="begin new HH.png ‎- Photos" id="501" name="Google Shape;50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466" y="1231610"/>
            <a:ext cx="5070764" cy="486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Why CAPI 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717288" y="1059832"/>
            <a:ext cx="9883218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Timelines</a:t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Reduces the time lag between data collection and publication of results because data collection and entry are fused into one process.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There is real time monitoring of coverage.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Quality data is collected</a:t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There are real time prompts incase of errors made that enable the Enumerator to correct before proceeding.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Uses the functionality of GPS.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0"/>
          <p:cNvSpPr txBox="1"/>
          <p:nvPr>
            <p:ph type="title"/>
          </p:nvPr>
        </p:nvSpPr>
        <p:spPr>
          <a:xfrm>
            <a:off x="3656893" y="169182"/>
            <a:ext cx="614025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Menu (2/6)</a:t>
            </a:r>
            <a:endParaRPr/>
          </a:p>
        </p:txBody>
      </p:sp>
      <p:pic>
        <p:nvPicPr>
          <p:cNvPr id="507" name="Google Shape;507;p50"/>
          <p:cNvPicPr preferRelativeResize="0"/>
          <p:nvPr/>
        </p:nvPicPr>
        <p:blipFill rotWithShape="1">
          <a:blip r:embed="rId3">
            <a:alphaModFix/>
          </a:blip>
          <a:srcRect b="3926" l="0" r="0" t="1812"/>
          <a:stretch/>
        </p:blipFill>
        <p:spPr>
          <a:xfrm>
            <a:off x="1705464" y="1328758"/>
            <a:ext cx="3076313" cy="485713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0"/>
          <p:cNvSpPr/>
          <p:nvPr/>
        </p:nvSpPr>
        <p:spPr>
          <a:xfrm>
            <a:off x="4894843" y="2800493"/>
            <a:ext cx="1201157" cy="173254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rgbClr val="3A7D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0"/>
          <p:cNvSpPr txBox="1"/>
          <p:nvPr/>
        </p:nvSpPr>
        <p:spPr>
          <a:xfrm>
            <a:off x="6209066" y="3024935"/>
            <a:ext cx="5850588" cy="1154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Option 3: </a:t>
            </a: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questionnaire allows you to select any questionnaire to start interviewing E.g. Institutions Questionnaire</a:t>
            </a:r>
            <a:endParaRPr sz="2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51"/>
          <p:cNvPicPr preferRelativeResize="0"/>
          <p:nvPr/>
        </p:nvPicPr>
        <p:blipFill rotWithShape="1">
          <a:blip r:embed="rId3">
            <a:alphaModFix/>
          </a:blip>
          <a:srcRect b="0" l="0" r="0" t="1795"/>
          <a:stretch/>
        </p:blipFill>
        <p:spPr>
          <a:xfrm>
            <a:off x="1801412" y="1247327"/>
            <a:ext cx="3066757" cy="5044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5" name="Google Shape;515;p51"/>
          <p:cNvCxnSpPr/>
          <p:nvPr/>
        </p:nvCxnSpPr>
        <p:spPr>
          <a:xfrm rot="10800000">
            <a:off x="4868160" y="3661266"/>
            <a:ext cx="1119300" cy="273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27531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16" name="Google Shape;516;p51"/>
          <p:cNvSpPr txBox="1"/>
          <p:nvPr/>
        </p:nvSpPr>
        <p:spPr>
          <a:xfrm>
            <a:off x="5987460" y="3058004"/>
            <a:ext cx="5758553" cy="17543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After selecting the institutional questionnaire, decide on whether to add new questionnaire, or modify the existing questionnaires,  or return back to the interviewer menu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1"/>
          <p:cNvSpPr txBox="1"/>
          <p:nvPr/>
        </p:nvSpPr>
        <p:spPr>
          <a:xfrm>
            <a:off x="3656893" y="169182"/>
            <a:ext cx="614025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Schoolbook"/>
              <a:buNone/>
            </a:pPr>
            <a:r>
              <a:rPr b="1" lang="en-US" sz="32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Menu (3/6)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" name="Google Shape;522;p52"/>
          <p:cNvCxnSpPr/>
          <p:nvPr/>
        </p:nvCxnSpPr>
        <p:spPr>
          <a:xfrm rot="10800000">
            <a:off x="4613851" y="3581073"/>
            <a:ext cx="1248000" cy="363000"/>
          </a:xfrm>
          <a:prstGeom prst="bentConnector3">
            <a:avLst>
              <a:gd fmla="val 50002" name="adj1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23" name="Google Shape;523;p52"/>
          <p:cNvPicPr preferRelativeResize="0"/>
          <p:nvPr/>
        </p:nvPicPr>
        <p:blipFill rotWithShape="1">
          <a:blip r:embed="rId3">
            <a:alphaModFix/>
          </a:blip>
          <a:srcRect b="0" l="0" r="0" t="2851"/>
          <a:stretch/>
        </p:blipFill>
        <p:spPr>
          <a:xfrm>
            <a:off x="1591206" y="1303322"/>
            <a:ext cx="3022591" cy="491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2"/>
          <p:cNvSpPr txBox="1"/>
          <p:nvPr/>
        </p:nvSpPr>
        <p:spPr>
          <a:xfrm>
            <a:off x="5982476" y="3475243"/>
            <a:ext cx="5283330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Option 4:  </a:t>
            </a: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Allows you to transfer your data to your supervisor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2"/>
          <p:cNvSpPr txBox="1"/>
          <p:nvPr/>
        </p:nvSpPr>
        <p:spPr>
          <a:xfrm>
            <a:off x="3656893" y="169182"/>
            <a:ext cx="614025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Schoolbook"/>
              <a:buNone/>
            </a:pPr>
            <a:r>
              <a:rPr b="1" lang="en-US" sz="32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Menu (4/6)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3"/>
          <p:cNvPicPr preferRelativeResize="0"/>
          <p:nvPr/>
        </p:nvPicPr>
        <p:blipFill rotWithShape="1">
          <a:blip r:embed="rId3">
            <a:alphaModFix/>
          </a:blip>
          <a:srcRect b="0" l="0" r="0" t="2896"/>
          <a:stretch/>
        </p:blipFill>
        <p:spPr>
          <a:xfrm>
            <a:off x="1658499" y="1321181"/>
            <a:ext cx="2976722" cy="4841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1" name="Google Shape;531;p53"/>
          <p:cNvCxnSpPr/>
          <p:nvPr/>
        </p:nvCxnSpPr>
        <p:spPr>
          <a:xfrm flipH="1">
            <a:off x="4569890" y="3929743"/>
            <a:ext cx="2178900" cy="16071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32" name="Google Shape;532;p53"/>
          <p:cNvSpPr txBox="1"/>
          <p:nvPr/>
        </p:nvSpPr>
        <p:spPr>
          <a:xfrm>
            <a:off x="6824989" y="3684878"/>
            <a:ext cx="4602822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Option 5:  </a:t>
            </a: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Allows you to transfer your data to the headquarter servers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3"/>
          <p:cNvSpPr txBox="1"/>
          <p:nvPr/>
        </p:nvSpPr>
        <p:spPr>
          <a:xfrm>
            <a:off x="3656893" y="169182"/>
            <a:ext cx="614025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Schoolbook"/>
              <a:buNone/>
            </a:pPr>
            <a:r>
              <a:rPr b="1" lang="en-US" sz="32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Menu (5/6)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Google Shape;538;p54"/>
          <p:cNvCxnSpPr/>
          <p:nvPr/>
        </p:nvCxnSpPr>
        <p:spPr>
          <a:xfrm flipH="1">
            <a:off x="4604303" y="4249237"/>
            <a:ext cx="2057400" cy="1596300"/>
          </a:xfrm>
          <a:prstGeom prst="bentConnector3">
            <a:avLst>
              <a:gd fmla="val 49997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39" name="Google Shape;539;p54"/>
          <p:cNvPicPr preferRelativeResize="0"/>
          <p:nvPr/>
        </p:nvPicPr>
        <p:blipFill rotWithShape="1">
          <a:blip r:embed="rId3">
            <a:alphaModFix/>
          </a:blip>
          <a:srcRect b="0" l="0" r="0" t="2296"/>
          <a:stretch/>
        </p:blipFill>
        <p:spPr>
          <a:xfrm>
            <a:off x="1707157" y="1318927"/>
            <a:ext cx="2962576" cy="484841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4"/>
          <p:cNvSpPr txBox="1"/>
          <p:nvPr/>
        </p:nvSpPr>
        <p:spPr>
          <a:xfrm>
            <a:off x="6727018" y="3787572"/>
            <a:ext cx="5379756" cy="9233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Option 6</a:t>
            </a:r>
            <a:r>
              <a:rPr b="1" lang="en-US" sz="180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: </a:t>
            </a:r>
            <a:r>
              <a:rPr lang="en-US"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Allows you to exit the menu to the login screen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4"/>
          <p:cNvSpPr txBox="1"/>
          <p:nvPr/>
        </p:nvSpPr>
        <p:spPr>
          <a:xfrm>
            <a:off x="3656893" y="169182"/>
            <a:ext cx="614025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Schoolbook"/>
              <a:buNone/>
            </a:pPr>
            <a:r>
              <a:rPr b="1" lang="en-US" sz="32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Interviewer Menu (6/6)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5"/>
          <p:cNvSpPr txBox="1"/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3A7D2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48" name="Google Shape;548;p55"/>
          <p:cNvGrpSpPr/>
          <p:nvPr/>
        </p:nvGrpSpPr>
        <p:grpSpPr>
          <a:xfrm>
            <a:off x="2798037" y="2354851"/>
            <a:ext cx="4197132" cy="2451953"/>
            <a:chOff x="751523" y="2507251"/>
            <a:chExt cx="4197132" cy="2451953"/>
          </a:xfrm>
        </p:grpSpPr>
        <p:sp>
          <p:nvSpPr>
            <p:cNvPr id="549" name="Google Shape;549;p55"/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508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5000">
                  <a:solidFill>
                    <a:srgbClr val="275316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Thank You</a:t>
              </a:r>
              <a:endParaRPr/>
            </a:p>
            <a:p>
              <a:pPr indent="0" lvl="0" marL="0" marR="5080" rtl="0" algn="ctr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b="1" lang="en-US" sz="5000">
                  <a:solidFill>
                    <a:srgbClr val="FF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Any Questions</a:t>
              </a:r>
              <a:endParaRPr/>
            </a:p>
          </p:txBody>
        </p:sp>
        <p:pic>
          <p:nvPicPr>
            <p:cNvPr descr="Help with solid fill" id="550" name="Google Shape;550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1" name="Google Shape;55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418" y="2354851"/>
            <a:ext cx="3011548" cy="26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6"/>
          <p:cNvSpPr/>
          <p:nvPr/>
        </p:nvSpPr>
        <p:spPr>
          <a:xfrm>
            <a:off x="1664973" y="2415447"/>
            <a:ext cx="8862054" cy="1785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PLAY VIDEO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7"/>
          <p:cNvSpPr/>
          <p:nvPr/>
        </p:nvSpPr>
        <p:spPr>
          <a:xfrm>
            <a:off x="1603301" y="1912380"/>
            <a:ext cx="9684458" cy="15081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DATA COLLECTION INSTRUCTIONS USING CAPI</a:t>
            </a:r>
            <a:endParaRPr b="0" i="0" sz="2000" u="none" cap="none" strike="noStrik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 u="non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2" name="Google Shape;562;p57"/>
          <p:cNvSpPr/>
          <p:nvPr/>
        </p:nvSpPr>
        <p:spPr>
          <a:xfrm>
            <a:off x="1456579" y="4296635"/>
            <a:ext cx="6236485" cy="553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NPHC 2024 TRAINING</a:t>
            </a:r>
            <a:endParaRPr b="1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Google Shape;56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9241" y="3437515"/>
            <a:ext cx="3347718" cy="2635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p57"/>
          <p:cNvCxnSpPr/>
          <p:nvPr/>
        </p:nvCxnSpPr>
        <p:spPr>
          <a:xfrm>
            <a:off x="7366000" y="3437515"/>
            <a:ext cx="0" cy="2635250"/>
          </a:xfrm>
          <a:prstGeom prst="straightConnector1">
            <a:avLst/>
          </a:prstGeom>
          <a:noFill/>
          <a:ln cap="flat" cmpd="sng" w="571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8"/>
          <p:cNvSpPr txBox="1"/>
          <p:nvPr/>
        </p:nvSpPr>
        <p:spPr>
          <a:xfrm>
            <a:off x="1367840" y="418064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CAPI SYSTEM COMPONENTS</a:t>
            </a:r>
            <a:endParaRPr/>
          </a:p>
        </p:txBody>
      </p:sp>
      <p:graphicFrame>
        <p:nvGraphicFramePr>
          <p:cNvPr id="570" name="Google Shape;570;p58"/>
          <p:cNvGraphicFramePr/>
          <p:nvPr/>
        </p:nvGraphicFramePr>
        <p:xfrm>
          <a:off x="1446096" y="13690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{44301DE0-2ACF-4BA4-89CE-94B39974BB0B}</a:tableStyleId>
              </a:tblPr>
              <a:tblGrid>
                <a:gridCol w="1907300"/>
                <a:gridCol w="1907300"/>
              </a:tblGrid>
              <a:tr h="14891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Field Data Management applications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780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Menu Controlling tasks for interviewers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Arial"/>
                          <a:ea typeface="Arial"/>
                          <a:cs typeface="Arial"/>
                          <a:sym typeface="Arial"/>
                        </a:rPr>
                        <a:t>Menu controlling tasks for supervisors</a:t>
                      </a:r>
                      <a:endParaRPr sz="2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71" name="Google Shape;571;p58"/>
          <p:cNvGraphicFramePr/>
          <p:nvPr/>
        </p:nvGraphicFramePr>
        <p:xfrm>
          <a:off x="5486400" y="13690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{44301DE0-2ACF-4BA4-89CE-94B39974BB0B}</a:tableStyleId>
              </a:tblPr>
              <a:tblGrid>
                <a:gridCol w="3814600"/>
              </a:tblGrid>
              <a:tr h="7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Data Collection applications</a:t>
                      </a:r>
                      <a:endParaRPr sz="2500"/>
                    </a:p>
                  </a:txBody>
                  <a:tcPr marT="45725" marB="45725" marR="91450" marL="91450"/>
                </a:tc>
              </a:tr>
              <a:tr h="7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Household</a:t>
                      </a:r>
                      <a:r>
                        <a:rPr lang="en-US" sz="2500"/>
                        <a:t> questionnaire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Community questionnaire</a:t>
                      </a:r>
                      <a:endParaRPr sz="2500"/>
                    </a:p>
                  </a:txBody>
                  <a:tcPr marT="45725" marB="45725" marR="91450" marL="91450"/>
                </a:tc>
              </a:tr>
              <a:tr h="7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Institution questionnaire</a:t>
                      </a:r>
                      <a:endParaRPr sz="2500"/>
                    </a:p>
                  </a:txBody>
                  <a:tcPr marT="45725" marB="45725" marR="91450" marL="91450"/>
                </a:tc>
              </a:tr>
              <a:tr h="7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Accommodation questionnaire</a:t>
                      </a:r>
                      <a:endParaRPr sz="2500"/>
                    </a:p>
                  </a:txBody>
                  <a:tcPr marT="45725" marB="45725" marR="91450" marL="91450"/>
                </a:tc>
              </a:tr>
              <a:tr h="7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Floating questionnaire</a:t>
                      </a:r>
                      <a:endParaRPr sz="25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72" name="Google Shape;572;p58"/>
          <p:cNvGraphicFramePr/>
          <p:nvPr/>
        </p:nvGraphicFramePr>
        <p:xfrm>
          <a:off x="9526704" y="13943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{44301DE0-2ACF-4BA4-89CE-94B39974BB0B}</a:tableStyleId>
              </a:tblPr>
              <a:tblGrid>
                <a:gridCol w="2502975"/>
              </a:tblGrid>
              <a:tr h="40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 Office System</a:t>
                      </a:r>
                      <a:endParaRPr b="1" sz="2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Receive data from field</a:t>
                      </a:r>
                      <a:endParaRPr sz="2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Check data consistency</a:t>
                      </a:r>
                      <a:endParaRPr sz="2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Generate data</a:t>
                      </a:r>
                      <a:endParaRPr sz="2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Quality analysis</a:t>
                      </a:r>
                      <a:endParaRPr sz="2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Dashboard for monitoring</a:t>
                      </a:r>
                      <a:endParaRPr sz="2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0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9"/>
          <p:cNvSpPr txBox="1"/>
          <p:nvPr/>
        </p:nvSpPr>
        <p:spPr>
          <a:xfrm>
            <a:off x="1376956" y="347574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Key features of the CAPI interview System</a:t>
            </a:r>
            <a:endParaRPr/>
          </a:p>
        </p:txBody>
      </p:sp>
      <p:sp>
        <p:nvSpPr>
          <p:cNvPr id="579" name="Google Shape;579;p59"/>
          <p:cNvSpPr txBox="1"/>
          <p:nvPr/>
        </p:nvSpPr>
        <p:spPr>
          <a:xfrm>
            <a:off x="1759524" y="1247543"/>
            <a:ext cx="10769083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Access to user Manuals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Data Capture screen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Tool bar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CAPI system buttons/icons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Different types of questions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Error messages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Changing interview language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Taking Notes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Partial Save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Why CAPI ctnd… 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2044597" y="1252121"/>
            <a:ext cx="988321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Enhances data protection: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safeguarding important information from damage, compromise or loss (server acts as backup).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data can be restored quickly after any damage or loss.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data privacy is maintained.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Costs: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Data entry costs are negated.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Save on the cost of paper.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Save on the cost of storage of paper questionnaires.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0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Access to User manuals</a:t>
            </a:r>
            <a:endParaRPr/>
          </a:p>
        </p:txBody>
      </p:sp>
      <p:pic>
        <p:nvPicPr>
          <p:cNvPr descr="A screenshot of a phone&#10;&#10;Description automatically generated" id="586" name="Google Shape;58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1204" y="1318401"/>
            <a:ext cx="2848037" cy="477046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0"/>
          <p:cNvSpPr txBox="1"/>
          <p:nvPr/>
        </p:nvSpPr>
        <p:spPr>
          <a:xfrm>
            <a:off x="6412191" y="2736502"/>
            <a:ext cx="5498756" cy="13849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Tap the first icon (five lines), to view user manuals.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manual of your choice</a:t>
            </a:r>
            <a:endParaRPr/>
          </a:p>
        </p:txBody>
      </p:sp>
      <p:sp>
        <p:nvSpPr>
          <p:cNvPr id="588" name="Google Shape;588;p60"/>
          <p:cNvSpPr/>
          <p:nvPr/>
        </p:nvSpPr>
        <p:spPr>
          <a:xfrm>
            <a:off x="4271211" y="1455821"/>
            <a:ext cx="312821" cy="228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60"/>
          <p:cNvCxnSpPr/>
          <p:nvPr/>
        </p:nvCxnSpPr>
        <p:spPr>
          <a:xfrm>
            <a:off x="4584032" y="1684422"/>
            <a:ext cx="1717800" cy="14679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1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Data Capture Screen (1/2)</a:t>
            </a:r>
            <a:endParaRPr/>
          </a:p>
        </p:txBody>
      </p:sp>
      <p:pic>
        <p:nvPicPr>
          <p:cNvPr descr="2.4 General CAPI insructions - PowerPoint" id="596" name="Google Shape;59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7801" y="1220537"/>
            <a:ext cx="7999266" cy="511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2"/>
          <p:cNvSpPr txBox="1"/>
          <p:nvPr>
            <p:ph idx="4294967295" type="title"/>
          </p:nvPr>
        </p:nvSpPr>
        <p:spPr>
          <a:xfrm>
            <a:off x="1521667" y="423213"/>
            <a:ext cx="8134927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Data Capture Screen (2/2)</a:t>
            </a:r>
            <a:endParaRPr/>
          </a:p>
        </p:txBody>
      </p:sp>
      <p:pic>
        <p:nvPicPr>
          <p:cNvPr descr="First name.png ‎- Photos" id="603" name="Google Shape;60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5091" y="1433384"/>
            <a:ext cx="5803861" cy="473683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2"/>
          <p:cNvSpPr txBox="1"/>
          <p:nvPr/>
        </p:nvSpPr>
        <p:spPr>
          <a:xfrm>
            <a:off x="8014472" y="3183015"/>
            <a:ext cx="4075928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 and </a:t>
            </a: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/>
          </a:p>
        </p:txBody>
      </p:sp>
      <p:sp>
        <p:nvSpPr>
          <p:cNvPr id="605" name="Google Shape;605;p62"/>
          <p:cNvSpPr txBox="1"/>
          <p:nvPr/>
        </p:nvSpPr>
        <p:spPr>
          <a:xfrm>
            <a:off x="8257440" y="5310010"/>
            <a:ext cx="2798307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Field for data entry</a:t>
            </a:r>
            <a:endParaRPr/>
          </a:p>
        </p:txBody>
      </p:sp>
      <p:sp>
        <p:nvSpPr>
          <p:cNvPr id="606" name="Google Shape;606;p62"/>
          <p:cNvSpPr txBox="1"/>
          <p:nvPr/>
        </p:nvSpPr>
        <p:spPr>
          <a:xfrm>
            <a:off x="8290403" y="3823789"/>
            <a:ext cx="3799997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read out loud respondent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instructions for interviewer</a:t>
            </a:r>
            <a:endParaRPr/>
          </a:p>
        </p:txBody>
      </p:sp>
      <p:sp>
        <p:nvSpPr>
          <p:cNvPr id="607" name="Google Shape;607;p62"/>
          <p:cNvSpPr/>
          <p:nvPr/>
        </p:nvSpPr>
        <p:spPr>
          <a:xfrm>
            <a:off x="7438325" y="2231296"/>
            <a:ext cx="576147" cy="231240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2"/>
          <p:cNvSpPr/>
          <p:nvPr/>
        </p:nvSpPr>
        <p:spPr>
          <a:xfrm>
            <a:off x="7398952" y="4819135"/>
            <a:ext cx="615520" cy="135108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3"/>
          <p:cNvSpPr txBox="1"/>
          <p:nvPr/>
        </p:nvSpPr>
        <p:spPr>
          <a:xfrm>
            <a:off x="1597582" y="2762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Microsoft YaHei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Toolbar - Household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AF47"/>
              </a:buClr>
              <a:buSzPts val="4000"/>
              <a:buFont typeface="Microsoft YaHei"/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ool bar.png ‎- Photos" id="615" name="Google Shape;61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846" y="1076326"/>
            <a:ext cx="6864843" cy="2379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616" name="Google Shape;61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4786" y="3082686"/>
            <a:ext cx="4599583" cy="3377819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3"/>
          <p:cNvSpPr/>
          <p:nvPr/>
        </p:nvSpPr>
        <p:spPr>
          <a:xfrm rot="958001">
            <a:off x="4380076" y="4161742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4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Different types of Questions(1/4)</a:t>
            </a:r>
            <a:endParaRPr/>
          </a:p>
        </p:txBody>
      </p:sp>
      <p:sp>
        <p:nvSpPr>
          <p:cNvPr id="624" name="Google Shape;624;p64"/>
          <p:cNvSpPr txBox="1"/>
          <p:nvPr/>
        </p:nvSpPr>
        <p:spPr>
          <a:xfrm>
            <a:off x="1470582" y="1550276"/>
            <a:ext cx="10748182" cy="434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Radio buttons for single response questions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Check boxes for multiple response questions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Check boxes for multiple response questions with a limit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Open ended numeric responses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Open ended text responses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Questions with major group headings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Pre-filled “protected field” questions</a:t>
            </a:r>
            <a:endParaRPr/>
          </a:p>
          <a:p>
            <a:pPr indent="-1651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304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304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5"/>
          <p:cNvSpPr txBox="1"/>
          <p:nvPr>
            <p:ph type="title"/>
          </p:nvPr>
        </p:nvSpPr>
        <p:spPr>
          <a:xfrm>
            <a:off x="1073067" y="0"/>
            <a:ext cx="10430192" cy="82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types of Questions (2/4)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30" name="Google Shape;630;p65"/>
          <p:cNvSpPr txBox="1"/>
          <p:nvPr>
            <p:ph idx="1" type="body"/>
          </p:nvPr>
        </p:nvSpPr>
        <p:spPr>
          <a:xfrm>
            <a:off x="1750538" y="668338"/>
            <a:ext cx="3519964" cy="615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400"/>
              <a:buNone/>
            </a:pPr>
            <a:r>
              <a:rPr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Single response</a:t>
            </a:r>
            <a:endParaRPr/>
          </a:p>
        </p:txBody>
      </p:sp>
      <p:pic>
        <p:nvPicPr>
          <p:cNvPr id="631" name="Google Shape;631;p6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472" l="0" r="0" t="2483"/>
          <a:stretch/>
        </p:blipFill>
        <p:spPr>
          <a:xfrm>
            <a:off x="1926699" y="1284128"/>
            <a:ext cx="3695701" cy="5105561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5"/>
          <p:cNvSpPr txBox="1"/>
          <p:nvPr>
            <p:ph idx="3" type="body"/>
          </p:nvPr>
        </p:nvSpPr>
        <p:spPr>
          <a:xfrm>
            <a:off x="6921500" y="668337"/>
            <a:ext cx="3695701" cy="615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400"/>
              <a:buNone/>
            </a:pPr>
            <a:r>
              <a:rPr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Multiple response</a:t>
            </a:r>
            <a:endParaRPr/>
          </a:p>
        </p:txBody>
      </p:sp>
      <p:pic>
        <p:nvPicPr>
          <p:cNvPr id="633" name="Google Shape;633;p65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918" l="0" r="0" t="2419"/>
          <a:stretch/>
        </p:blipFill>
        <p:spPr>
          <a:xfrm>
            <a:off x="6991870" y="1284128"/>
            <a:ext cx="3695701" cy="513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6"/>
          <p:cNvSpPr txBox="1"/>
          <p:nvPr>
            <p:ph type="title"/>
          </p:nvPr>
        </p:nvSpPr>
        <p:spPr>
          <a:xfrm>
            <a:off x="1876822" y="0"/>
            <a:ext cx="9393157" cy="82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types of Questions (3/4)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39" name="Google Shape;639;p66"/>
          <p:cNvSpPr txBox="1"/>
          <p:nvPr>
            <p:ph idx="1" type="body"/>
          </p:nvPr>
        </p:nvSpPr>
        <p:spPr>
          <a:xfrm>
            <a:off x="1359464" y="628279"/>
            <a:ext cx="4901248" cy="615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400"/>
              <a:buNone/>
            </a:pPr>
            <a:r>
              <a:rPr lang="en-US">
                <a:solidFill>
                  <a:srgbClr val="275316"/>
                </a:solidFill>
              </a:rPr>
              <a:t>Multiple choice with limit</a:t>
            </a:r>
            <a:endParaRPr/>
          </a:p>
        </p:txBody>
      </p:sp>
      <p:sp>
        <p:nvSpPr>
          <p:cNvPr id="640" name="Google Shape;640;p66"/>
          <p:cNvSpPr txBox="1"/>
          <p:nvPr>
            <p:ph idx="3" type="body"/>
          </p:nvPr>
        </p:nvSpPr>
        <p:spPr>
          <a:xfrm>
            <a:off x="6573400" y="628279"/>
            <a:ext cx="4901248" cy="615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400"/>
              <a:buNone/>
            </a:pPr>
            <a:r>
              <a:rPr lang="en-US">
                <a:solidFill>
                  <a:srgbClr val="275316"/>
                </a:solidFill>
              </a:rPr>
              <a:t>Open ended numeric</a:t>
            </a:r>
            <a:endParaRPr/>
          </a:p>
        </p:txBody>
      </p:sp>
      <p:pic>
        <p:nvPicPr>
          <p:cNvPr id="641" name="Google Shape;641;p66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34024" l="0" r="0" t="2979"/>
          <a:stretch/>
        </p:blipFill>
        <p:spPr>
          <a:xfrm>
            <a:off x="6564115" y="1384616"/>
            <a:ext cx="4705864" cy="4743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642" name="Google Shape;642;p6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5707" l="0" r="0" t="2134"/>
          <a:stretch/>
        </p:blipFill>
        <p:spPr>
          <a:xfrm>
            <a:off x="1876822" y="1316650"/>
            <a:ext cx="3465199" cy="489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7"/>
          <p:cNvSpPr txBox="1"/>
          <p:nvPr>
            <p:ph type="title"/>
          </p:nvPr>
        </p:nvSpPr>
        <p:spPr>
          <a:xfrm>
            <a:off x="1495008" y="88655"/>
            <a:ext cx="6393164" cy="82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types of Questions (4/4)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648" name="Google Shape;648;p67"/>
          <p:cNvSpPr txBox="1"/>
          <p:nvPr>
            <p:ph idx="1" type="body"/>
          </p:nvPr>
        </p:nvSpPr>
        <p:spPr>
          <a:xfrm>
            <a:off x="1314534" y="1189038"/>
            <a:ext cx="4901248" cy="615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400"/>
              <a:buNone/>
            </a:pPr>
            <a:r>
              <a:rPr lang="en-US">
                <a:solidFill>
                  <a:srgbClr val="275316"/>
                </a:solidFill>
              </a:rPr>
              <a:t>Open ended text response </a:t>
            </a:r>
            <a:endParaRPr/>
          </a:p>
        </p:txBody>
      </p:sp>
      <p:pic>
        <p:nvPicPr>
          <p:cNvPr id="649" name="Google Shape;649;p6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39685" l="0" r="0" t="1806"/>
          <a:stretch/>
        </p:blipFill>
        <p:spPr>
          <a:xfrm>
            <a:off x="6096000" y="1056946"/>
            <a:ext cx="5514474" cy="544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8"/>
          <p:cNvSpPr txBox="1"/>
          <p:nvPr/>
        </p:nvSpPr>
        <p:spPr>
          <a:xfrm>
            <a:off x="1517912" y="296863"/>
            <a:ext cx="9991808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Error/Warning Messages: Structure of message</a:t>
            </a:r>
            <a:endParaRPr b="1" sz="32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6" name="Google Shape;656;p68"/>
          <p:cNvSpPr txBox="1"/>
          <p:nvPr/>
        </p:nvSpPr>
        <p:spPr>
          <a:xfrm>
            <a:off x="1683324" y="1120776"/>
            <a:ext cx="10769083" cy="321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Message type –	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-  Warning : may continue without resolving it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-  Error: must resolve to continue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Identifying number – use to identify issue and refer to instructions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Message text: describes issue causing message</a:t>
            </a:r>
            <a:endParaRPr/>
          </a:p>
          <a:p>
            <a:pPr indent="-1651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657" name="Google Shape;65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3816" y="3670397"/>
            <a:ext cx="5513077" cy="282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9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Error Messages</a:t>
            </a:r>
            <a:endParaRPr/>
          </a:p>
        </p:txBody>
      </p:sp>
      <p:sp>
        <p:nvSpPr>
          <p:cNvPr id="664" name="Google Shape;664;p69"/>
          <p:cNvSpPr txBox="1"/>
          <p:nvPr/>
        </p:nvSpPr>
        <p:spPr>
          <a:xfrm>
            <a:off x="1594424" y="1305246"/>
            <a:ext cx="10769083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Warning message will allow to continue (note ‘W’ letter)</a:t>
            </a:r>
            <a:endParaRPr/>
          </a:p>
          <a:p>
            <a:pPr indent="-1651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304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651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304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304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Error message requires correction before continuing (note ‘E’ letter)</a:t>
            </a:r>
            <a:endParaRPr/>
          </a:p>
          <a:p>
            <a:pPr indent="-1651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304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651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A304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A screenshot of a phone" id="665" name="Google Shape;66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099" y="1847273"/>
            <a:ext cx="7887801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phone" id="666" name="Google Shape;66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0150" y="4416164"/>
            <a:ext cx="7056988" cy="1907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/>
        </p:nvSpPr>
        <p:spPr>
          <a:xfrm>
            <a:off x="133342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Why CAPI ctnd… 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546782" y="1076326"/>
            <a:ext cx="1027183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Confidentiality, Integrity and Availability(CIA)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Confidentiality: 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information is not disclosed to unauthorized individuals and institutions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Integrity: 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maintaining accuracy and completeness of data ie data cannot be modified in an unauthorized way. A secure connection will be used to ensure data safety of data while in transmission.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Availability: </a:t>
            </a: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information is available when needed.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0"/>
          <p:cNvSpPr txBox="1"/>
          <p:nvPr/>
        </p:nvSpPr>
        <p:spPr>
          <a:xfrm>
            <a:off x="1363579" y="365125"/>
            <a:ext cx="9991808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Changing interview language -Swahili Translation</a:t>
            </a:r>
            <a:endParaRPr/>
          </a:p>
        </p:txBody>
      </p:sp>
      <p:pic>
        <p:nvPicPr>
          <p:cNvPr descr="shahillanguage.png ‎- Photos" id="673" name="Google Shape;67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099" y="1456140"/>
            <a:ext cx="6209616" cy="485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1"/>
          <p:cNvSpPr txBox="1"/>
          <p:nvPr/>
        </p:nvSpPr>
        <p:spPr>
          <a:xfrm>
            <a:off x="1363579" y="365125"/>
            <a:ext cx="9991808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Taking Notes</a:t>
            </a:r>
            <a:endParaRPr/>
          </a:p>
        </p:txBody>
      </p:sp>
      <p:sp>
        <p:nvSpPr>
          <p:cNvPr id="680" name="Google Shape;680;p71"/>
          <p:cNvSpPr txBox="1"/>
          <p:nvPr/>
        </p:nvSpPr>
        <p:spPr>
          <a:xfrm>
            <a:off x="1582766" y="1189038"/>
            <a:ext cx="4072021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Click on ‘Note’ icon at top of screen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Note will be associated with the current question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2753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Type text to record note and then click “&gt;” to continue</a:t>
            </a:r>
            <a:endParaRPr/>
          </a:p>
        </p:txBody>
      </p:sp>
      <p:pic>
        <p:nvPicPr>
          <p:cNvPr descr="tool bar.png ‎- Photos" id="681" name="Google Shape;68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4787" y="1403883"/>
            <a:ext cx="5653989" cy="142863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71"/>
          <p:cNvSpPr/>
          <p:nvPr/>
        </p:nvSpPr>
        <p:spPr>
          <a:xfrm>
            <a:off x="8740887" y="2707999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97390"/>
              </a:gs>
              <a:gs pos="50000">
                <a:srgbClr val="0E6287"/>
              </a:gs>
              <a:gs pos="100000">
                <a:srgbClr val="08587B"/>
              </a:gs>
            </a:gsLst>
            <a:lin ang="5400000" scaled="0"/>
          </a:gra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te.png ‎- Photos" id="683" name="Google Shape;68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5362" y="3686407"/>
            <a:ext cx="5237617" cy="278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2"/>
          <p:cNvSpPr txBox="1"/>
          <p:nvPr/>
        </p:nvSpPr>
        <p:spPr>
          <a:xfrm>
            <a:off x="1363579" y="365125"/>
            <a:ext cx="9991808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Partial Save of interview (1/4)</a:t>
            </a:r>
            <a:endParaRPr/>
          </a:p>
        </p:txBody>
      </p:sp>
      <p:sp>
        <p:nvSpPr>
          <p:cNvPr id="690" name="Google Shape;690;p72"/>
          <p:cNvSpPr txBox="1"/>
          <p:nvPr/>
        </p:nvSpPr>
        <p:spPr>
          <a:xfrm>
            <a:off x="1660499" y="1272943"/>
            <a:ext cx="9991808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CAPI system automatically saves data at the end of each form/section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Sometimes interviewer may need to stop interview before it is completed and come back later. 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3"/>
          <p:cNvSpPr txBox="1"/>
          <p:nvPr/>
        </p:nvSpPr>
        <p:spPr>
          <a:xfrm>
            <a:off x="1363579" y="365125"/>
            <a:ext cx="9991808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Steps for partial save of interview (2/4)</a:t>
            </a:r>
            <a:endParaRPr/>
          </a:p>
        </p:txBody>
      </p:sp>
      <p:sp>
        <p:nvSpPr>
          <p:cNvPr id="697" name="Google Shape;697;p73"/>
          <p:cNvSpPr txBox="1"/>
          <p:nvPr/>
        </p:nvSpPr>
        <p:spPr>
          <a:xfrm>
            <a:off x="1660499" y="1272943"/>
            <a:ext cx="9991808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Method 1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Click on Android “Back” button at bottom left of screen. Note this is the Android back button not the CSPro button that moves back one field. </a:t>
            </a:r>
            <a:endParaRPr/>
          </a:p>
        </p:txBody>
      </p:sp>
      <p:pic>
        <p:nvPicPr>
          <p:cNvPr id="698" name="Google Shape;69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050" y="3181139"/>
            <a:ext cx="4755292" cy="20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2384" y="3376922"/>
            <a:ext cx="3206774" cy="282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7050" y="5108297"/>
            <a:ext cx="3993226" cy="75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4"/>
          <p:cNvSpPr txBox="1"/>
          <p:nvPr/>
        </p:nvSpPr>
        <p:spPr>
          <a:xfrm>
            <a:off x="1363579" y="365125"/>
            <a:ext cx="9991808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Steps for partial save of interview (3/4)</a:t>
            </a:r>
            <a:endParaRPr/>
          </a:p>
        </p:txBody>
      </p:sp>
      <p:sp>
        <p:nvSpPr>
          <p:cNvPr id="707" name="Google Shape;707;p74"/>
          <p:cNvSpPr txBox="1"/>
          <p:nvPr/>
        </p:nvSpPr>
        <p:spPr>
          <a:xfrm>
            <a:off x="1363579" y="1189038"/>
            <a:ext cx="10288728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Method 2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Click on the 3 dots on the extreme right corner </a:t>
            </a:r>
            <a:endParaRPr/>
          </a:p>
        </p:txBody>
      </p:sp>
      <p:pic>
        <p:nvPicPr>
          <p:cNvPr descr="A screenshot of a computer&#10;&#10;Description automatically generated" id="708" name="Google Shape;70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3728"/>
            <a:ext cx="2508060" cy="4201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709" name="Google Shape;70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7132" y="2263727"/>
            <a:ext cx="2454877" cy="411192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4"/>
          <p:cNvSpPr/>
          <p:nvPr/>
        </p:nvSpPr>
        <p:spPr>
          <a:xfrm rot="-5400000">
            <a:off x="4916689" y="3293138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5"/>
          <p:cNvSpPr txBox="1"/>
          <p:nvPr/>
        </p:nvSpPr>
        <p:spPr>
          <a:xfrm>
            <a:off x="1363579" y="365125"/>
            <a:ext cx="9991808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b="1" lang="en-US" sz="32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Partial save of interview (4/4)</a:t>
            </a:r>
            <a:endParaRPr/>
          </a:p>
        </p:txBody>
      </p:sp>
      <p:sp>
        <p:nvSpPr>
          <p:cNvPr id="717" name="Google Shape;717;p75"/>
          <p:cNvSpPr txBox="1"/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3A7D2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18" name="Google Shape;71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3929" y="1272943"/>
            <a:ext cx="1747272" cy="148238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5"/>
          <p:cNvSpPr txBox="1"/>
          <p:nvPr/>
        </p:nvSpPr>
        <p:spPr>
          <a:xfrm>
            <a:off x="1550058" y="2830365"/>
            <a:ext cx="9868830" cy="1565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Revisit partial Household: Go to Interviewer Menu     select place to enumerate(View map) Swipe to display the list of all Household</a:t>
            </a:r>
            <a:endParaRPr/>
          </a:p>
        </p:txBody>
      </p:sp>
      <p:pic>
        <p:nvPicPr>
          <p:cNvPr id="720" name="Google Shape;72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7728" y="3944579"/>
            <a:ext cx="3231160" cy="234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6"/>
          <p:cNvSpPr txBox="1"/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3A7D2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27" name="Google Shape;727;p76"/>
          <p:cNvGrpSpPr/>
          <p:nvPr/>
        </p:nvGrpSpPr>
        <p:grpSpPr>
          <a:xfrm>
            <a:off x="2798037" y="2354851"/>
            <a:ext cx="4197132" cy="2451953"/>
            <a:chOff x="751523" y="2507251"/>
            <a:chExt cx="4197132" cy="2451953"/>
          </a:xfrm>
        </p:grpSpPr>
        <p:sp>
          <p:nvSpPr>
            <p:cNvPr id="728" name="Google Shape;728;p76"/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508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5000">
                  <a:solidFill>
                    <a:srgbClr val="275316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Thank You</a:t>
              </a:r>
              <a:endParaRPr/>
            </a:p>
            <a:p>
              <a:pPr indent="0" lvl="0" marL="0" marR="5080" rtl="0" algn="ctr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b="1" lang="en-US" sz="5000">
                  <a:solidFill>
                    <a:srgbClr val="FF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Any Questions</a:t>
              </a:r>
              <a:endParaRPr/>
            </a:p>
          </p:txBody>
        </p:sp>
        <p:pic>
          <p:nvPicPr>
            <p:cNvPr descr="Help with solid fill" id="729" name="Google Shape;729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0" name="Google Shape;73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418" y="2354851"/>
            <a:ext cx="3011548" cy="26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7"/>
          <p:cNvSpPr/>
          <p:nvPr/>
        </p:nvSpPr>
        <p:spPr>
          <a:xfrm>
            <a:off x="1664973" y="2459504"/>
            <a:ext cx="8862054" cy="33239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PLAY VIDEO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r>
              <a:t/>
            </a:r>
            <a:endParaRPr b="1" sz="70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r>
              <a:t/>
            </a:r>
            <a:endParaRPr b="1" sz="7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8"/>
          <p:cNvSpPr/>
          <p:nvPr/>
        </p:nvSpPr>
        <p:spPr>
          <a:xfrm>
            <a:off x="1440206" y="2044005"/>
            <a:ext cx="1030729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Century Schoolbook"/>
              <a:buNone/>
            </a:pPr>
            <a:r>
              <a:rPr b="1" i="0" lang="en-US" sz="42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Starting EA Household interviews using  |</a:t>
            </a:r>
            <a:r>
              <a:rPr b="1" i="0" lang="en-US" sz="4200" u="none" cap="none" strike="noStrike">
                <a:solidFill>
                  <a:srgbClr val="27531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CAPI</a:t>
            </a:r>
            <a:endParaRPr b="1" i="0" sz="4200" u="none" cap="none" strike="noStrike">
              <a:solidFill>
                <a:srgbClr val="27531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41" name="Google Shape;741;p78"/>
          <p:cNvSpPr/>
          <p:nvPr/>
        </p:nvSpPr>
        <p:spPr>
          <a:xfrm>
            <a:off x="3742310" y="4680468"/>
            <a:ext cx="62364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NPHC2024 TRAINING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9"/>
          <p:cNvSpPr txBox="1"/>
          <p:nvPr>
            <p:ph idx="4294967295" type="title"/>
          </p:nvPr>
        </p:nvSpPr>
        <p:spPr>
          <a:xfrm>
            <a:off x="2311400" y="389587"/>
            <a:ext cx="98806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What? </a:t>
            </a: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When? Who? Where?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48" name="Google Shape;748;p79"/>
          <p:cNvSpPr txBox="1"/>
          <p:nvPr>
            <p:ph idx="4294967295" type="body"/>
          </p:nvPr>
        </p:nvSpPr>
        <p:spPr>
          <a:xfrm>
            <a:off x="1689100" y="1320114"/>
            <a:ext cx="10299700" cy="465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What? – </a:t>
            </a:r>
            <a:r>
              <a:rPr lang="en-US" sz="25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Begin the EA household interview using CAPI menus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When? – </a:t>
            </a:r>
            <a:r>
              <a:rPr lang="en-US" sz="24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After locating the household within the assigned EA  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Who? – Interviewers/ Enumerators 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Where?- In the household</a:t>
            </a:r>
            <a:endParaRPr/>
          </a:p>
        </p:txBody>
      </p:sp>
      <p:sp>
        <p:nvSpPr>
          <p:cNvPr id="749" name="Google Shape;749;p79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1470582" y="36512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lay"/>
              <a:buNone/>
            </a:pPr>
            <a:r>
              <a:rPr b="1" lang="en-US" sz="44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Tablet basics (1/9)</a:t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8"/>
          <p:cNvGraphicFramePr/>
          <p:nvPr/>
        </p:nvGraphicFramePr>
        <p:xfrm>
          <a:off x="1634415" y="15433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{A2DE84D9-120D-4AB2-B64D-273D8E0D1E24}</a:tableStyleId>
              </a:tblPr>
              <a:tblGrid>
                <a:gridCol w="7345675"/>
                <a:gridCol w="1379300"/>
              </a:tblGrid>
              <a:tr h="1902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275316"/>
                          </a:solidFill>
                        </a:rPr>
                        <a:t>What is a tablet?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275316"/>
                        </a:solidFill>
                      </a:endParaRPr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531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275316"/>
                          </a:solidFill>
                        </a:rPr>
                        <a:t>A tablet is a wireless portable personal computer with a touchscreen as a primary input/output interface.</a:t>
                      </a:r>
                      <a:endParaRPr/>
                    </a:p>
                    <a:p>
                      <a:pPr indent="-2794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275316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275316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20825"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5316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275316"/>
                          </a:solidFill>
                        </a:rPr>
                        <a:t>The tablet will be offered with accessories to aid its functionality i.e. jacket, charger, and power bank.</a:t>
                      </a:r>
                      <a:endParaRPr sz="2000">
                        <a:solidFill>
                          <a:srgbClr val="275316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descr="A camera on a grey case&#10;&#10;Description automatically generated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712544" y="2231854"/>
            <a:ext cx="5293697" cy="322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0"/>
          <p:cNvSpPr txBox="1"/>
          <p:nvPr>
            <p:ph idx="4294967295" type="title"/>
          </p:nvPr>
        </p:nvSpPr>
        <p:spPr>
          <a:xfrm>
            <a:off x="1320800" y="330199"/>
            <a:ext cx="10515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Assignment</a:t>
            </a: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Selection</a:t>
            </a:r>
            <a:endParaRPr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creenshot_20240319-171909.png ‎- Photos" id="755" name="Google Shape;755;p8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567" l="1406" r="0" t="0"/>
          <a:stretch/>
        </p:blipFill>
        <p:spPr>
          <a:xfrm>
            <a:off x="1794510" y="1304819"/>
            <a:ext cx="3659783" cy="4844522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80"/>
          <p:cNvSpPr txBox="1"/>
          <p:nvPr>
            <p:ph idx="4294967295" type="body"/>
          </p:nvPr>
        </p:nvSpPr>
        <p:spPr>
          <a:xfrm>
            <a:off x="6096000" y="2703513"/>
            <a:ext cx="5740400" cy="1169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-US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start work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Char char="•"/>
            </a:pPr>
            <a:r>
              <a:rPr lang="en-US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Confirm that you are in the correct EA.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1"/>
          <p:cNvSpPr txBox="1"/>
          <p:nvPr>
            <p:ph idx="4294967295" type="title"/>
          </p:nvPr>
        </p:nvSpPr>
        <p:spPr>
          <a:xfrm>
            <a:off x="1371600" y="236537"/>
            <a:ext cx="10515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Household</a:t>
            </a: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Enumeration</a:t>
            </a:r>
            <a:endParaRPr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creenshot_20240319-172000.png ‎- Photos" id="763" name="Google Shape;763;p8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8007" l="0" r="0" t="0"/>
          <a:stretch/>
        </p:blipFill>
        <p:spPr>
          <a:xfrm>
            <a:off x="1609285" y="1375275"/>
            <a:ext cx="3845220" cy="4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8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1903" t="4263"/>
          <a:stretch/>
        </p:blipFill>
        <p:spPr>
          <a:xfrm>
            <a:off x="6953395" y="1562100"/>
            <a:ext cx="4789487" cy="4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81"/>
          <p:cNvSpPr/>
          <p:nvPr/>
        </p:nvSpPr>
        <p:spPr>
          <a:xfrm>
            <a:off x="5587856" y="3369828"/>
            <a:ext cx="1282988" cy="44042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2"/>
          <p:cNvSpPr txBox="1"/>
          <p:nvPr>
            <p:ph idx="4294967295" type="title"/>
          </p:nvPr>
        </p:nvSpPr>
        <p:spPr>
          <a:xfrm>
            <a:off x="1607127" y="417802"/>
            <a:ext cx="9049616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Selecting the Household to interview</a:t>
            </a:r>
            <a:endParaRPr/>
          </a:p>
        </p:txBody>
      </p:sp>
      <p:sp>
        <p:nvSpPr>
          <p:cNvPr id="772" name="Google Shape;772;p82"/>
          <p:cNvSpPr txBox="1"/>
          <p:nvPr>
            <p:ph idx="4294967295" type="body"/>
          </p:nvPr>
        </p:nvSpPr>
        <p:spPr>
          <a:xfrm>
            <a:off x="1607127" y="1273175"/>
            <a:ext cx="4276725" cy="5083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Households within the EA will populate</a:t>
            </a:r>
            <a:endParaRPr/>
          </a:p>
          <a:p>
            <a:pPr indent="-1651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Tap/Click the household to begin with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listed HHs during listing are automatically populated</a:t>
            </a:r>
            <a:endParaRPr/>
          </a:p>
        </p:txBody>
      </p:sp>
      <p:sp>
        <p:nvSpPr>
          <p:cNvPr id="773" name="Google Shape;773;p82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lected HH3.png ‎- Photos" id="774" name="Google Shape;774;p82"/>
          <p:cNvPicPr preferRelativeResize="0"/>
          <p:nvPr/>
        </p:nvPicPr>
        <p:blipFill rotWithShape="1">
          <a:blip r:embed="rId3">
            <a:alphaModFix/>
          </a:blip>
          <a:srcRect b="0" l="0" r="9831" t="8769"/>
          <a:stretch/>
        </p:blipFill>
        <p:spPr>
          <a:xfrm>
            <a:off x="7348682" y="1440873"/>
            <a:ext cx="4603173" cy="491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3"/>
          <p:cNvSpPr txBox="1"/>
          <p:nvPr>
            <p:ph idx="4294967295" type="title"/>
          </p:nvPr>
        </p:nvSpPr>
        <p:spPr>
          <a:xfrm>
            <a:off x="2238864" y="346579"/>
            <a:ext cx="8977745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Selecting 2024 NPHC Household</a:t>
            </a:r>
            <a:endParaRPr/>
          </a:p>
        </p:txBody>
      </p:sp>
      <p:sp>
        <p:nvSpPr>
          <p:cNvPr id="781" name="Google Shape;781;p83"/>
          <p:cNvSpPr txBox="1"/>
          <p:nvPr>
            <p:ph idx="4294967295" type="body"/>
          </p:nvPr>
        </p:nvSpPr>
        <p:spPr>
          <a:xfrm>
            <a:off x="2085835" y="934453"/>
            <a:ext cx="689306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Select Yes if that is the HH to interview</a:t>
            </a:r>
            <a:endParaRPr/>
          </a:p>
        </p:txBody>
      </p:sp>
      <p:sp>
        <p:nvSpPr>
          <p:cNvPr id="782" name="Google Shape;782;p83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83"/>
          <p:cNvSpPr/>
          <p:nvPr/>
        </p:nvSpPr>
        <p:spPr>
          <a:xfrm>
            <a:off x="5876604" y="3722663"/>
            <a:ext cx="937244" cy="3657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map of houses with red lines&#10;&#10;Description automatically generated" id="784" name="Google Shape;784;p83"/>
          <p:cNvPicPr preferRelativeResize="0"/>
          <p:nvPr/>
        </p:nvPicPr>
        <p:blipFill rotWithShape="1">
          <a:blip r:embed="rId3">
            <a:alphaModFix/>
          </a:blip>
          <a:srcRect b="4593" l="0" r="0" t="2900"/>
          <a:stretch/>
        </p:blipFill>
        <p:spPr>
          <a:xfrm>
            <a:off x="2238864" y="1420127"/>
            <a:ext cx="3350406" cy="4970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with red lines and houses&#10;&#10;Description automatically generated" id="785" name="Google Shape;785;p83"/>
          <p:cNvPicPr preferRelativeResize="0"/>
          <p:nvPr/>
        </p:nvPicPr>
        <p:blipFill rotWithShape="1">
          <a:blip r:embed="rId4">
            <a:alphaModFix/>
          </a:blip>
          <a:srcRect b="5630" l="0" r="0" t="2121"/>
          <a:stretch/>
        </p:blipFill>
        <p:spPr>
          <a:xfrm>
            <a:off x="7101182" y="1420127"/>
            <a:ext cx="3405312" cy="496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4"/>
          <p:cNvSpPr txBox="1"/>
          <p:nvPr>
            <p:ph idx="4294967295" type="title"/>
          </p:nvPr>
        </p:nvSpPr>
        <p:spPr>
          <a:xfrm>
            <a:off x="3340100" y="324262"/>
            <a:ext cx="5435600" cy="779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Begin a HH interview</a:t>
            </a:r>
            <a:endParaRPr/>
          </a:p>
        </p:txBody>
      </p:sp>
      <p:sp>
        <p:nvSpPr>
          <p:cNvPr id="792" name="Google Shape;792;p84"/>
          <p:cNvSpPr txBox="1"/>
          <p:nvPr>
            <p:ph idx="4294967295" type="body"/>
          </p:nvPr>
        </p:nvSpPr>
        <p:spPr>
          <a:xfrm>
            <a:off x="1477074" y="1322274"/>
            <a:ext cx="3519488" cy="638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 interview!</a:t>
            </a:r>
            <a:endParaRPr/>
          </a:p>
        </p:txBody>
      </p:sp>
      <p:sp>
        <p:nvSpPr>
          <p:cNvPr id="793" name="Google Shape;793;p84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gin new HH.png ‎- Photos" id="794" name="Google Shape;79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4162" y="1322274"/>
            <a:ext cx="5070764" cy="486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5"/>
          <p:cNvSpPr txBox="1"/>
          <p:nvPr>
            <p:ph idx="4294967295" type="title"/>
          </p:nvPr>
        </p:nvSpPr>
        <p:spPr>
          <a:xfrm>
            <a:off x="1735137" y="301902"/>
            <a:ext cx="98806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Begin HH interview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01" name="Google Shape;801;p85"/>
          <p:cNvSpPr txBox="1"/>
          <p:nvPr>
            <p:ph idx="4294967295" type="body"/>
          </p:nvPr>
        </p:nvSpPr>
        <p:spPr>
          <a:xfrm>
            <a:off x="1735137" y="1645754"/>
            <a:ext cx="4538663" cy="41708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Geographical variables automatically populated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 and time filled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'Begin interview' to begin the interview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 consent statement and enter result of consent</a:t>
            </a:r>
            <a:endParaRPr/>
          </a:p>
        </p:txBody>
      </p:sp>
      <p:sp>
        <p:nvSpPr>
          <p:cNvPr id="802" name="Google Shape;802;p85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gin new HH.png ‎- Photos" id="803" name="Google Shape;80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6036" y="1391754"/>
            <a:ext cx="4252164" cy="488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6"/>
          <p:cNvSpPr txBox="1"/>
          <p:nvPr>
            <p:ph idx="4294967295" type="body"/>
          </p:nvPr>
        </p:nvSpPr>
        <p:spPr>
          <a:xfrm>
            <a:off x="1860548" y="2938511"/>
            <a:ext cx="4451351" cy="1324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Char char="❖"/>
            </a:pPr>
            <a:r>
              <a:rPr b="1" lang="en-US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Begin with the population section. Select continue move to next questions</a:t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_20240319-172428.png ‎- Photos" id="809" name="Google Shape;809;p8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578" y="1253381"/>
            <a:ext cx="3980295" cy="469498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86"/>
          <p:cNvSpPr txBox="1"/>
          <p:nvPr/>
        </p:nvSpPr>
        <p:spPr>
          <a:xfrm>
            <a:off x="2318905" y="357872"/>
            <a:ext cx="92825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Begin with the population section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87"/>
          <p:cNvSpPr txBox="1"/>
          <p:nvPr>
            <p:ph idx="4294967295" type="title"/>
          </p:nvPr>
        </p:nvSpPr>
        <p:spPr>
          <a:xfrm>
            <a:off x="2272393" y="318384"/>
            <a:ext cx="8134927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Begin HH interview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17" name="Google Shape;817;p87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rst name.png ‎- Photos" id="818" name="Google Shape;81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6326" y="1365663"/>
            <a:ext cx="5225143" cy="4898522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87"/>
          <p:cNvSpPr txBox="1"/>
          <p:nvPr/>
        </p:nvSpPr>
        <p:spPr>
          <a:xfrm>
            <a:off x="8787740" y="3146961"/>
            <a:ext cx="3239160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 listing HH members starting with the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HH head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88"/>
          <p:cNvSpPr txBox="1"/>
          <p:nvPr>
            <p:ph idx="4294967295" type="title"/>
          </p:nvPr>
        </p:nvSpPr>
        <p:spPr>
          <a:xfrm>
            <a:off x="1532081" y="407880"/>
            <a:ext cx="98806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Household listing asked in two parts</a:t>
            </a:r>
            <a:endParaRPr/>
          </a:p>
        </p:txBody>
      </p:sp>
      <p:sp>
        <p:nvSpPr>
          <p:cNvPr id="826" name="Google Shape;826;p88"/>
          <p:cNvSpPr txBox="1"/>
          <p:nvPr>
            <p:ph idx="4294967295" type="body"/>
          </p:nvPr>
        </p:nvSpPr>
        <p:spPr>
          <a:xfrm>
            <a:off x="1624445" y="1540380"/>
            <a:ext cx="10118436" cy="4203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800"/>
              <a:buNone/>
            </a:pPr>
            <a:r>
              <a:rPr lang="en-US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Names of household members 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Repeats for each person in the household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800"/>
              <a:buFont typeface="Noto Sans Symbols"/>
              <a:buChar char="❖"/>
            </a:pPr>
            <a:r>
              <a:rPr lang="en-US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Questions asked: First Name, Last Name, Relationship to HH head and sex</a:t>
            </a:r>
            <a:endParaRPr/>
          </a:p>
        </p:txBody>
      </p:sp>
      <p:sp>
        <p:nvSpPr>
          <p:cNvPr id="827" name="Google Shape;827;p88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89"/>
          <p:cNvSpPr txBox="1"/>
          <p:nvPr>
            <p:ph idx="4294967295" type="body"/>
          </p:nvPr>
        </p:nvSpPr>
        <p:spPr>
          <a:xfrm>
            <a:off x="1401457" y="1013692"/>
            <a:ext cx="51577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500"/>
              <a:buChar char="•"/>
            </a:pPr>
            <a:r>
              <a:rPr lang="en-US" sz="25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Add another HH member </a:t>
            </a:r>
            <a:endParaRPr sz="25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Screenshot_20240319-172604.png ‎- Photos" id="834" name="Google Shape;834;p8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957" y="1539240"/>
            <a:ext cx="4104679" cy="4942195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89"/>
          <p:cNvSpPr txBox="1"/>
          <p:nvPr>
            <p:ph idx="4294967295" type="body"/>
          </p:nvPr>
        </p:nvSpPr>
        <p:spPr>
          <a:xfrm>
            <a:off x="6878712" y="1013691"/>
            <a:ext cx="5183187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500"/>
              <a:buChar char="•"/>
            </a:pPr>
            <a:r>
              <a:rPr lang="en-US" sz="2500">
                <a:solidFill>
                  <a:srgbClr val="27531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 more HH member?</a:t>
            </a:r>
            <a:endParaRPr sz="2500">
              <a:solidFill>
                <a:srgbClr val="27531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Screenshot_20240319-172614.png ‎- Photos" id="836" name="Google Shape;836;p89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5234" y="1539240"/>
            <a:ext cx="4271981" cy="49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89"/>
          <p:cNvSpPr txBox="1"/>
          <p:nvPr/>
        </p:nvSpPr>
        <p:spPr>
          <a:xfrm>
            <a:off x="1252681" y="342033"/>
            <a:ext cx="98806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Household listing asked in two parts…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1154391" y="113666"/>
            <a:ext cx="9883218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lay"/>
              <a:buNone/>
            </a:pPr>
            <a:r>
              <a:rPr b="1" lang="en-US" sz="4000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Tablet Basics Cntd…</a:t>
            </a:r>
            <a:endParaRPr/>
          </a:p>
        </p:txBody>
      </p:sp>
      <p:pic>
        <p:nvPicPr>
          <p:cNvPr descr="Tablet Computers Selection Guide: Types, Features, Applications | GlobalSpec"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4720" y="824866"/>
            <a:ext cx="8338186" cy="5530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1470582" y="1509564"/>
            <a:ext cx="182125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Features of a tablet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0"/>
          <p:cNvSpPr txBox="1"/>
          <p:nvPr>
            <p:ph idx="4294967295" type="title"/>
          </p:nvPr>
        </p:nvSpPr>
        <p:spPr>
          <a:xfrm>
            <a:off x="1647536" y="501651"/>
            <a:ext cx="8896927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Particulars of HH members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44" name="Google Shape;844;p90"/>
          <p:cNvSpPr txBox="1"/>
          <p:nvPr>
            <p:ph idx="4294967295" type="body"/>
          </p:nvPr>
        </p:nvSpPr>
        <p:spPr>
          <a:xfrm>
            <a:off x="1647537" y="2605521"/>
            <a:ext cx="10404764" cy="166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4000"/>
              <a:buNone/>
            </a:pPr>
            <a:r>
              <a:rPr b="1" lang="en-US" sz="40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2. Household Schedule – questions P4 – P87 repeated for each member.</a:t>
            </a:r>
            <a:endParaRPr/>
          </a:p>
        </p:txBody>
      </p:sp>
      <p:sp>
        <p:nvSpPr>
          <p:cNvPr id="845" name="Google Shape;845;p90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1"/>
          <p:cNvSpPr txBox="1"/>
          <p:nvPr>
            <p:ph type="title"/>
          </p:nvPr>
        </p:nvSpPr>
        <p:spPr>
          <a:xfrm>
            <a:off x="1262345" y="146692"/>
            <a:ext cx="10111287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Begin Housing and Household Characteristics</a:t>
            </a:r>
            <a:endParaRPr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creenshot_20240322-153144.png ‎- Photos" id="851" name="Google Shape;851;p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6869" y="848367"/>
            <a:ext cx="4042237" cy="560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2"/>
          <p:cNvSpPr txBox="1"/>
          <p:nvPr>
            <p:ph type="title"/>
          </p:nvPr>
        </p:nvSpPr>
        <p:spPr>
          <a:xfrm>
            <a:off x="838200" y="45085"/>
            <a:ext cx="10515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Begin Agriculture section</a:t>
            </a:r>
            <a:endParaRPr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creenshot_20240322-153127.png ‎- Photos" id="857" name="Google Shape;857;p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180" y="746760"/>
            <a:ext cx="3654347" cy="5734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93"/>
          <p:cNvSpPr txBox="1"/>
          <p:nvPr>
            <p:ph type="title"/>
          </p:nvPr>
        </p:nvSpPr>
        <p:spPr>
          <a:xfrm>
            <a:off x="1358448" y="0"/>
            <a:ext cx="9675312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Death in the Household section</a:t>
            </a:r>
            <a:endParaRPr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creenshot_20240322-153243.png ‎- Photos" id="863" name="Google Shape;863;p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9080" y="701675"/>
            <a:ext cx="3603493" cy="565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4"/>
          <p:cNvSpPr txBox="1"/>
          <p:nvPr>
            <p:ph type="title"/>
          </p:nvPr>
        </p:nvSpPr>
        <p:spPr>
          <a:xfrm>
            <a:off x="838200" y="113665"/>
            <a:ext cx="10515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Ending Interview</a:t>
            </a:r>
            <a:endParaRPr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creenshot_20240322-153338.png ‎- Photos" id="870" name="Google Shape;870;p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6986" y="815340"/>
            <a:ext cx="4341214" cy="55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5"/>
          <p:cNvSpPr txBox="1"/>
          <p:nvPr>
            <p:ph idx="4294967295" type="title"/>
          </p:nvPr>
        </p:nvSpPr>
        <p:spPr>
          <a:xfrm>
            <a:off x="2195512" y="525174"/>
            <a:ext cx="8624888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Exercise: Household questionnaire</a:t>
            </a:r>
            <a:endParaRPr/>
          </a:p>
        </p:txBody>
      </p:sp>
      <p:sp>
        <p:nvSpPr>
          <p:cNvPr id="877" name="Google Shape;877;p95"/>
          <p:cNvSpPr txBox="1"/>
          <p:nvPr>
            <p:ph idx="4294967295" type="body"/>
          </p:nvPr>
        </p:nvSpPr>
        <p:spPr>
          <a:xfrm>
            <a:off x="1422400" y="1314738"/>
            <a:ext cx="10769600" cy="501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Click the CSPro icon on your tablet screen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Select NATIONAL POPULATION AND HOUSING CENSUS 2024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Enter your Month, Year and telephone Number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Use the EA assigned to you and select the Household to begin with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75316"/>
              </a:buClr>
              <a:buSzPts val="2600"/>
              <a:buFont typeface="Noto Sans Symbols"/>
              <a:buChar char="❖"/>
            </a:pPr>
            <a:r>
              <a:rPr lang="en-US" sz="2600">
                <a:solidFill>
                  <a:srgbClr val="275316"/>
                </a:solidFill>
                <a:latin typeface="Arial"/>
                <a:ea typeface="Arial"/>
                <a:cs typeface="Arial"/>
                <a:sym typeface="Arial"/>
              </a:rPr>
              <a:t>Follow the mock interview and enter information carefully as it is given by the respondent.</a:t>
            </a:r>
            <a:endParaRPr/>
          </a:p>
        </p:txBody>
      </p:sp>
      <p:sp>
        <p:nvSpPr>
          <p:cNvPr id="878" name="Google Shape;878;p95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6"/>
          <p:cNvSpPr txBox="1"/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3A7D2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85" name="Google Shape;885;p96"/>
          <p:cNvGrpSpPr/>
          <p:nvPr/>
        </p:nvGrpSpPr>
        <p:grpSpPr>
          <a:xfrm>
            <a:off x="2798037" y="2354851"/>
            <a:ext cx="4197132" cy="2451953"/>
            <a:chOff x="751523" y="2507251"/>
            <a:chExt cx="4197132" cy="2451953"/>
          </a:xfrm>
        </p:grpSpPr>
        <p:sp>
          <p:nvSpPr>
            <p:cNvPr id="886" name="Google Shape;886;p96"/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508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5000">
                  <a:solidFill>
                    <a:srgbClr val="275316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Thank You</a:t>
              </a:r>
              <a:endParaRPr/>
            </a:p>
            <a:p>
              <a:pPr indent="0" lvl="0" marL="0" marR="5080" rtl="0" algn="ctr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b="1" lang="en-US" sz="5000">
                  <a:solidFill>
                    <a:srgbClr val="FF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Any Questions</a:t>
              </a:r>
              <a:endParaRPr/>
            </a:p>
          </p:txBody>
        </p:sp>
        <p:pic>
          <p:nvPicPr>
            <p:cNvPr descr="Help with solid fill" id="887" name="Google Shape;887;p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8" name="Google Shape;88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3418" y="2354851"/>
            <a:ext cx="3011548" cy="26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2023-05-13T16:47:00Z</dcterms:created>
  <dc:creator>Nawoova, Betty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873203BC1F2E4440A13EFE2919E8827C</vt:lpwstr>
  </property>
  <property fmtid="{D5CDD505-2E9C-101B-9397-08002B2CF9AE}" pid="3" name="KSOProductBuildVer">
    <vt:lpwstr>1033-11.2.0.11537</vt:lpwstr>
  </property>
</Properties>
</file>